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media1.m4v" ContentType="video/unknown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notesSlides/notesSlide1.xml" ContentType="application/vnd.openxmlformats-officedocument.presentationml.notesSlide+xml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5.jpeg" ContentType="image/jpeg"/>
  <Override PartName="/ppt/media/image46.jpeg" ContentType="image/jpeg"/>
  <Override PartName="/ppt/media/image47.jpeg" ContentType="image/jpeg"/>
  <Override PartName="/ppt/media/image48.jpeg" ContentType="image/jpeg"/>
  <Override PartName="/ppt/media/image49.jpeg" ContentType="image/jpeg"/>
  <Override PartName="/ppt/media/image50.jpeg" ContentType="image/jpeg"/>
  <Override PartName="/ppt/media/image51.jpeg" ContentType="image/jpeg"/>
  <Override PartName="/ppt/media/image52.jpeg" ContentType="image/jpeg"/>
  <Override PartName="/ppt/media/image53.jpeg" ContentType="image/jpeg"/>
  <Override PartName="/ppt/media/image54.jpeg" ContentType="image/jpeg"/>
  <Override PartName="/ppt/media/image55.jpeg" ContentType="image/jpeg"/>
  <Override PartName="/ppt/media/image56.jpeg" ContentType="image/jpeg"/>
  <Override PartName="/ppt/media/image57.jpeg" ContentType="image/jpeg"/>
  <Override PartName="/ppt/media/image58.jpeg" ContentType="image/jpeg"/>
  <Override PartName="/ppt/media/image59.jpeg" ContentType="image/jpeg"/>
  <Override PartName="/ppt/media/image60.jpeg" ContentType="image/jpeg"/>
  <Override PartName="/ppt/media/image61.jpeg" ContentType="image/jpeg"/>
  <Override PartName="/ppt/media/image62.jpeg" ContentType="image/jpeg"/>
  <Override PartName="/ppt/media/image63.jpeg" ContentType="image/jpeg"/>
  <Override PartName="/ppt/media/image64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media/image70.jpeg" ContentType="image/jpeg"/>
  <Override PartName="/ppt/media/image71.jpeg" ContentType="image/jpeg"/>
  <Override PartName="/ppt/media/image72.jpeg" ContentType="image/jpeg"/>
  <Override PartName="/ppt/media/image73.jpeg" ContentType="image/jpeg"/>
  <Override PartName="/ppt/media/image74.jpeg" ContentType="image/jpeg"/>
  <Override PartName="/ppt/media/image75.jpeg" ContentType="image/jpeg"/>
  <Override PartName="/ppt/media/image76.jpeg" ContentType="image/jpeg"/>
  <Override PartName="/ppt/media/image77.jpeg" ContentType="image/jpeg"/>
  <Override PartName="/ppt/media/image78.jpeg" ContentType="image/jpeg"/>
  <Override PartName="/ppt/media/image79.jpeg" ContentType="image/jpeg"/>
  <Override PartName="/ppt/media/image80.jpeg" ContentType="image/jpeg"/>
  <Override PartName="/ppt/media/image81.jpeg" ContentType="image/jpeg"/>
  <Override PartName="/ppt/media/image82.jpeg" ContentType="image/jpeg"/>
  <Override PartName="/ppt/media/image83.jpeg" ContentType="image/jpeg"/>
  <Override PartName="/ppt/media/image84.jpeg" ContentType="image/jpeg"/>
  <Override PartName="/ppt/media/image85.jpeg" ContentType="image/jpeg"/>
  <Override PartName="/ppt/media/image86.jpeg" ContentType="image/jpeg"/>
  <Override PartName="/ppt/media/image87.jpeg" ContentType="image/jpeg"/>
  <Override PartName="/ppt/media/image88.jpeg" ContentType="image/jpeg"/>
  <Override PartName="/ppt/media/image89.jpeg" ContentType="image/jpeg"/>
  <Override PartName="/ppt/media/image90.jpeg" ContentType="image/jpeg"/>
  <Override PartName="/ppt/media/image91.jpeg" ContentType="image/jpeg"/>
  <Override PartName="/ppt/media/image92.jpeg" ContentType="image/jpeg"/>
  <Override PartName="/ppt/media/image93.jpeg" ContentType="image/jpeg"/>
  <Override PartName="/ppt/media/image94.jpeg" ContentType="image/jpeg"/>
  <Override PartName="/ppt/media/image95.jpeg" ContentType="image/jpeg"/>
  <Override PartName="/ppt/media/image96.jpeg" ContentType="image/jpeg"/>
  <Override PartName="/ppt/notesSlides/notesSlide2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51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hape 22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. Having the three different sizes gives you so much flexibility with your clients</a:t>
            </a:r>
          </a:p>
          <a:p>
            <a:pPr/>
            <a:r>
              <a:t>. The extended reach is very popular in kitchen with large islands</a:t>
            </a:r>
          </a:p>
          <a:p>
            <a:pPr/>
            <a:r>
              <a:t>. But notice the difference between the height of the standard and prep……only 2”</a:t>
            </a:r>
          </a:p>
          <a:p>
            <a:pPr/>
            <a:r>
              <a:t>. This enables you to maybe use the prep as the main faucet in certain projects and applications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9" name="Shape 39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. Available our website, updated daily</a:t>
            </a:r>
          </a:p>
          <a:p>
            <a:pPr/>
            <a:r>
              <a:t>. You can search by model under or by finish</a:t>
            </a:r>
          </a:p>
          <a:p>
            <a:pPr/>
            <a:r>
              <a:t>. This is immediately available and orders for these items ship the next business day.</a:t>
            </a:r>
          </a:p>
          <a:p>
            <a:pPr/>
            <a:r>
              <a:t>. Please make sure your PO’s indicate OTS either in the part number or note section. 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1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Relationship Id="rId6" Type="http://schemas.openxmlformats.org/officeDocument/2006/relationships/image" Target="../media/image6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openxmlformats.org/officeDocument/2006/relationships/image" Target="../media/image15.png"/><Relationship Id="rId4" Type="http://schemas.openxmlformats.org/officeDocument/2006/relationships/image" Target="../media/image7.tif"/><Relationship Id="rId5" Type="http://schemas.openxmlformats.org/officeDocument/2006/relationships/image" Target="../media/image2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8.tif"/><Relationship Id="rId4" Type="http://schemas.openxmlformats.org/officeDocument/2006/relationships/image" Target="../media/image9.tif"/><Relationship Id="rId5" Type="http://schemas.openxmlformats.org/officeDocument/2006/relationships/image" Target="../media/image10.tif"/><Relationship Id="rId6" Type="http://schemas.openxmlformats.org/officeDocument/2006/relationships/image" Target="../media/image11.tif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2.tif"/><Relationship Id="rId4" Type="http://schemas.openxmlformats.org/officeDocument/2006/relationships/image" Target="../media/image13.tif"/><Relationship Id="rId5" Type="http://schemas.openxmlformats.org/officeDocument/2006/relationships/image" Target="../media/image14.tif"/><Relationship Id="rId6" Type="http://schemas.openxmlformats.org/officeDocument/2006/relationships/image" Target="../media/image15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2.pn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3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3" Type="http://schemas.openxmlformats.org/officeDocument/2006/relationships/image" Target="../media/image18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25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26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Relationship Id="rId4" Type="http://schemas.openxmlformats.org/officeDocument/2006/relationships/image" Target="../media/image27.png"/><Relationship Id="rId5" Type="http://schemas.openxmlformats.org/officeDocument/2006/relationships/image" Target="../media/image16.tif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Relationship Id="rId3" Type="http://schemas.openxmlformats.org/officeDocument/2006/relationships/image" Target="../media/image28.png"/><Relationship Id="rId4" Type="http://schemas.openxmlformats.org/officeDocument/2006/relationships/image" Target="../media/image51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52.jpeg"/><Relationship Id="rId4" Type="http://schemas.openxmlformats.org/officeDocument/2006/relationships/image" Target="../media/image53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54.jpeg"/><Relationship Id="rId4" Type="http://schemas.openxmlformats.org/officeDocument/2006/relationships/image" Target="../media/image55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56.jpeg"/><Relationship Id="rId4" Type="http://schemas.openxmlformats.org/officeDocument/2006/relationships/image" Target="../media/image57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58.jpeg"/><Relationship Id="rId4" Type="http://schemas.openxmlformats.org/officeDocument/2006/relationships/image" Target="../media/image59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60.jpeg"/><Relationship Id="rId4" Type="http://schemas.openxmlformats.org/officeDocument/2006/relationships/image" Target="../media/image61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62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63.jpeg"/><Relationship Id="rId4" Type="http://schemas.openxmlformats.org/officeDocument/2006/relationships/image" Target="../media/image17.tif"/><Relationship Id="rId5" Type="http://schemas.openxmlformats.org/officeDocument/2006/relationships/image" Target="../media/image18.tif"/><Relationship Id="rId6" Type="http://schemas.openxmlformats.org/officeDocument/2006/relationships/image" Target="../media/image19.tif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3" Type="http://schemas.openxmlformats.org/officeDocument/2006/relationships/image" Target="../media/image65.jpeg"/><Relationship Id="rId4" Type="http://schemas.openxmlformats.org/officeDocument/2006/relationships/image" Target="../media/image66.jpeg"/><Relationship Id="rId5" Type="http://schemas.openxmlformats.org/officeDocument/2006/relationships/image" Target="../media/image67.jpeg"/><Relationship Id="rId6" Type="http://schemas.openxmlformats.org/officeDocument/2006/relationships/image" Target="../media/image68.jpeg"/><Relationship Id="rId7" Type="http://schemas.openxmlformats.org/officeDocument/2006/relationships/image" Target="../media/image69.jpeg"/><Relationship Id="rId8" Type="http://schemas.openxmlformats.org/officeDocument/2006/relationships/image" Target="../media/image70.jpeg"/><Relationship Id="rId9" Type="http://schemas.openxmlformats.org/officeDocument/2006/relationships/image" Target="../media/image71.jpeg"/><Relationship Id="rId10" Type="http://schemas.openxmlformats.org/officeDocument/2006/relationships/image" Target="../media/image72.jpeg"/><Relationship Id="rId11" Type="http://schemas.openxmlformats.org/officeDocument/2006/relationships/image" Target="../media/image73.jpeg"/><Relationship Id="rId12" Type="http://schemas.openxmlformats.org/officeDocument/2006/relationships/image" Target="../media/image30.png"/><Relationship Id="rId13" Type="http://schemas.openxmlformats.org/officeDocument/2006/relationships/image" Target="../media/image74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jpeg"/><Relationship Id="rId3" Type="http://schemas.openxmlformats.org/officeDocument/2006/relationships/image" Target="../media/image31.png"/><Relationship Id="rId4" Type="http://schemas.openxmlformats.org/officeDocument/2006/relationships/image" Target="../media/image76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jpeg"/><Relationship Id="rId3" Type="http://schemas.openxmlformats.org/officeDocument/2006/relationships/image" Target="../media/image78.jpeg"/><Relationship Id="rId4" Type="http://schemas.openxmlformats.org/officeDocument/2006/relationships/image" Target="../media/image79.jpe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80.jpeg"/><Relationship Id="rId9" Type="http://schemas.openxmlformats.org/officeDocument/2006/relationships/image" Target="../media/image35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jpeg"/><Relationship Id="rId3" Type="http://schemas.openxmlformats.org/officeDocument/2006/relationships/image" Target="../media/image82.jpeg"/><Relationship Id="rId4" Type="http://schemas.openxmlformats.org/officeDocument/2006/relationships/image" Target="../media/image36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jpeg"/><Relationship Id="rId3" Type="http://schemas.openxmlformats.org/officeDocument/2006/relationships/image" Target="../media/image84.jpeg"/><Relationship Id="rId4" Type="http://schemas.openxmlformats.org/officeDocument/2006/relationships/image" Target="../media/image85.jpeg"/><Relationship Id="rId5" Type="http://schemas.openxmlformats.org/officeDocument/2006/relationships/image" Target="../media/image38.png"/><Relationship Id="rId6" Type="http://schemas.openxmlformats.org/officeDocument/2006/relationships/image" Target="../media/image39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jpeg"/><Relationship Id="rId3" Type="http://schemas.openxmlformats.org/officeDocument/2006/relationships/image" Target="../media/image87.jpeg"/><Relationship Id="rId4" Type="http://schemas.openxmlformats.org/officeDocument/2006/relationships/image" Target="../media/image40.png"/><Relationship Id="rId5" Type="http://schemas.openxmlformats.org/officeDocument/2006/relationships/image" Target="../media/image20.tif"/><Relationship Id="rId6" Type="http://schemas.openxmlformats.org/officeDocument/2006/relationships/image" Target="../media/image88.jpeg"/><Relationship Id="rId7" Type="http://schemas.openxmlformats.org/officeDocument/2006/relationships/image" Target="../media/image89.jpe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0.jpe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jpeg"/><Relationship Id="rId3" Type="http://schemas.openxmlformats.org/officeDocument/2006/relationships/image" Target="../media/image41.png"/><Relationship Id="rId4" Type="http://schemas.openxmlformats.org/officeDocument/2006/relationships/image" Target="../media/image42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2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93.jpeg"/><Relationship Id="rId4" Type="http://schemas.openxmlformats.org/officeDocument/2006/relationships/image" Target="../media/image94.jpeg"/><Relationship Id="rId5" Type="http://schemas.openxmlformats.org/officeDocument/2006/relationships/image" Target="../media/image95.jpeg"/><Relationship Id="rId6" Type="http://schemas.openxmlformats.org/officeDocument/2006/relationships/image" Target="../media/image96.jpeg"/><Relationship Id="rId7" Type="http://schemas.openxmlformats.org/officeDocument/2006/relationships/image" Target="../media/image4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aterstoneco.com/" TargetMode="External"/><Relationship Id="rId4" Type="http://schemas.openxmlformats.org/officeDocument/2006/relationships/image" Target="../media/image47.png"/><Relationship Id="rId5" Type="http://schemas.openxmlformats.org/officeDocument/2006/relationships/image" Target="../media/image48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jpeg"/><Relationship Id="rId3" Type="http://schemas.openxmlformats.org/officeDocument/2006/relationships/image" Target="../media/image49.png"/><Relationship Id="rId4" Type="http://schemas.openxmlformats.org/officeDocument/2006/relationships/image" Target="../media/image50.pn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3" Type="http://schemas.openxmlformats.org/officeDocument/2006/relationships/image" Target="../media/image11.png"/><Relationship Id="rId4" Type="http://schemas.openxmlformats.org/officeDocument/2006/relationships/image" Target="../media/image1.tif"/><Relationship Id="rId5" Type="http://schemas.openxmlformats.org/officeDocument/2006/relationships/image" Target="../media/image2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4v"/><Relationship Id="rId3" Type="http://schemas.microsoft.com/office/2007/relationships/media" Target="../media/media1.m4v"/><Relationship Id="rId4" Type="http://schemas.openxmlformats.org/officeDocument/2006/relationships/image" Target="../media/image1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rcRect l="0" t="0" r="0" b="11046"/>
          <a:stretch>
            <a:fillRect/>
          </a:stretch>
        </p:blipFill>
        <p:spPr>
          <a:xfrm>
            <a:off x="0" y="4030840"/>
            <a:ext cx="4761187" cy="2827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8519" t="12163" r="5397" b="3961"/>
          <a:stretch>
            <a:fillRect/>
          </a:stretch>
        </p:blipFill>
        <p:spPr>
          <a:xfrm>
            <a:off x="4091940" y="4050660"/>
            <a:ext cx="2173526" cy="2823671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83333" y="1"/>
            <a:ext cx="4181593" cy="2791356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Picture 2" descr="Picture 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2671"/>
            <a:ext cx="6063916" cy="404799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Picture 7" descr="Picture 7"/>
          <p:cNvPicPr>
            <a:picLocks noChangeAspect="1"/>
          </p:cNvPicPr>
          <p:nvPr/>
        </p:nvPicPr>
        <p:blipFill>
          <a:blip r:embed="rId6">
            <a:extLst/>
          </a:blip>
          <a:srcRect l="9147" t="0" r="5923" b="0"/>
          <a:stretch>
            <a:fillRect/>
          </a:stretch>
        </p:blipFill>
        <p:spPr>
          <a:xfrm>
            <a:off x="8640535" y="0"/>
            <a:ext cx="3551466" cy="2791356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Picture 1" descr="Picture 1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063915" y="2766946"/>
            <a:ext cx="6128085" cy="40910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Picture 5" descr="Picture 5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95752" y="1976520"/>
            <a:ext cx="8092300" cy="23524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5210.jpg" descr="52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8621" y="2535319"/>
            <a:ext cx="2484716" cy="39274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5500.jpg" descr="550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6567" y="1517340"/>
            <a:ext cx="3221436" cy="50922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5600.jpg" descr="560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58446" y="1948475"/>
            <a:ext cx="3014157" cy="47462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5200.jpg" descr="5200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23045" y="2418220"/>
            <a:ext cx="2484716" cy="411314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44" name="title-trad-plp.png" descr="title-trad-plp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extBox 8"/>
          <p:cNvSpPr txBox="1"/>
          <p:nvPr/>
        </p:nvSpPr>
        <p:spPr>
          <a:xfrm>
            <a:off x="7738388" y="1099620"/>
            <a:ext cx="3926033" cy="108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Extended Reach, Standard Reach, Prep Size and Angled Spout.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rid-traditional-plp.jpg" descr="grid-traditional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50" name="title-cont-plp.png" descr="title-cont-pl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0" t="0" r="16294" b="0"/>
          <a:stretch>
            <a:fillRect/>
          </a:stretch>
        </p:blipFill>
        <p:spPr>
          <a:xfrm>
            <a:off x="-290898" y="1265724"/>
            <a:ext cx="3593930" cy="5367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6540" t="0" r="11469" b="0"/>
          <a:stretch>
            <a:fillRect/>
          </a:stretch>
        </p:blipFill>
        <p:spPr>
          <a:xfrm>
            <a:off x="3469797" y="1587836"/>
            <a:ext cx="2962931" cy="5144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22615" t="0" r="18847" b="0"/>
          <a:stretch>
            <a:fillRect/>
          </a:stretch>
        </p:blipFill>
        <p:spPr>
          <a:xfrm>
            <a:off x="6599462" y="1734248"/>
            <a:ext cx="2356816" cy="50327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Image" descr="Image"/>
          <p:cNvPicPr>
            <a:picLocks noChangeAspect="1"/>
          </p:cNvPicPr>
          <p:nvPr/>
        </p:nvPicPr>
        <p:blipFill>
          <a:blip r:embed="rId6">
            <a:extLst/>
          </a:blip>
          <a:srcRect l="19783" t="0" r="13304" b="0"/>
          <a:stretch>
            <a:fillRect/>
          </a:stretch>
        </p:blipFill>
        <p:spPr>
          <a:xfrm>
            <a:off x="9393812" y="1845986"/>
            <a:ext cx="2626978" cy="4907541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TextBox 8"/>
          <p:cNvSpPr txBox="1"/>
          <p:nvPr/>
        </p:nvSpPr>
        <p:spPr>
          <a:xfrm>
            <a:off x="7523777" y="1109840"/>
            <a:ext cx="3926035" cy="108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Extended Reach, Standard Reach, Prep Size and Angled Spout.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rid-cont-plp.jpg" descr="grid-cont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97830" y="1927049"/>
            <a:ext cx="5441162" cy="4755575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1" name="title-ind-plp.png" descr="title-ind-pl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5800" t="0" r="10512" b="0"/>
          <a:stretch>
            <a:fillRect/>
          </a:stretch>
        </p:blipFill>
        <p:spPr>
          <a:xfrm>
            <a:off x="-103368" y="1327602"/>
            <a:ext cx="3518046" cy="5254754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TextBox 8"/>
          <p:cNvSpPr txBox="1"/>
          <p:nvPr/>
        </p:nvSpPr>
        <p:spPr>
          <a:xfrm>
            <a:off x="7533996" y="1099620"/>
            <a:ext cx="3926033" cy="108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Extended Reach, Standard Reach, Prep Size and Angled Spout.</a:t>
            </a:r>
          </a:p>
        </p:txBody>
      </p:sp>
      <p:pic>
        <p:nvPicPr>
          <p:cNvPr id="164" name="indus-standard.jpg" descr="indus-standard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111449" y="1871709"/>
            <a:ext cx="3340418" cy="46502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rid-industrial-plp.jpg" descr="grid-industrial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9" name="title-modern-plp.png" descr="title-modern-pl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17272" t="0" r="17272" b="0"/>
          <a:stretch>
            <a:fillRect/>
          </a:stretch>
        </p:blipFill>
        <p:spPr>
          <a:xfrm>
            <a:off x="325878" y="993622"/>
            <a:ext cx="2946857" cy="5627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7731" t="0" r="12988" b="0"/>
          <a:stretch>
            <a:fillRect/>
          </a:stretch>
        </p:blipFill>
        <p:spPr>
          <a:xfrm>
            <a:off x="3364372" y="1646770"/>
            <a:ext cx="2816769" cy="50822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18968" t="0" r="16032" b="0"/>
          <a:stretch>
            <a:fillRect/>
          </a:stretch>
        </p:blipFill>
        <p:spPr>
          <a:xfrm>
            <a:off x="6372002" y="1507214"/>
            <a:ext cx="2743725" cy="5276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" descr="Image"/>
          <p:cNvPicPr>
            <a:picLocks noChangeAspect="1"/>
          </p:cNvPicPr>
          <p:nvPr/>
        </p:nvPicPr>
        <p:blipFill>
          <a:blip r:embed="rId6">
            <a:extLst/>
          </a:blip>
          <a:srcRect l="17515" t="0" r="10551" b="0"/>
          <a:stretch>
            <a:fillRect/>
          </a:stretch>
        </p:blipFill>
        <p:spPr>
          <a:xfrm>
            <a:off x="9306608" y="2005637"/>
            <a:ext cx="2743536" cy="4767549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TextBox 8"/>
          <p:cNvSpPr txBox="1"/>
          <p:nvPr/>
        </p:nvSpPr>
        <p:spPr>
          <a:xfrm>
            <a:off x="7983659" y="1099620"/>
            <a:ext cx="3926034" cy="108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Extended Reach, Standard Reach, Prep Size and Angled Spout.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rid-modern-plp.jpg" descr="grid-modern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79" name="title-fulton.png" descr="title-fulto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13926" t="0" r="10253" b="0"/>
          <a:stretch>
            <a:fillRect/>
          </a:stretch>
        </p:blipFill>
        <p:spPr>
          <a:xfrm>
            <a:off x="253157" y="1334098"/>
            <a:ext cx="3202871" cy="52804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4075" t="0" r="7368" b="0"/>
          <a:stretch>
            <a:fillRect/>
          </a:stretch>
        </p:blipFill>
        <p:spPr>
          <a:xfrm>
            <a:off x="3616311" y="1930795"/>
            <a:ext cx="2949857" cy="46938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939694" y="2255367"/>
            <a:ext cx="3495416" cy="436927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age" descr="Image"/>
          <p:cNvPicPr>
            <a:picLocks noChangeAspect="1"/>
          </p:cNvPicPr>
          <p:nvPr/>
        </p:nvPicPr>
        <p:blipFill>
          <a:blip r:embed="rId6">
            <a:extLst/>
          </a:blip>
          <a:srcRect l="17656" t="0" r="12771" b="0"/>
          <a:stretch>
            <a:fillRect/>
          </a:stretch>
        </p:blipFill>
        <p:spPr>
          <a:xfrm>
            <a:off x="6885681" y="2022042"/>
            <a:ext cx="2510770" cy="451119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TextBox 8"/>
          <p:cNvSpPr txBox="1"/>
          <p:nvPr/>
        </p:nvSpPr>
        <p:spPr>
          <a:xfrm>
            <a:off x="7799706" y="1099620"/>
            <a:ext cx="3926033" cy="108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Extended Reach, Standard Reach, Prep Size and Angled Spout.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rid-fulton-plp.jpg" descr="grid-fulton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284;p2" descr="Google Shape;284;p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1148" y="1355974"/>
            <a:ext cx="3747353" cy="4705404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Google Shape;286;p2"/>
          <p:cNvSpPr txBox="1"/>
          <p:nvPr/>
        </p:nvSpPr>
        <p:spPr>
          <a:xfrm>
            <a:off x="7593200" y="1643525"/>
            <a:ext cx="4318402" cy="153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48" tIns="60948" rIns="60948" bIns="60948">
            <a:spAutoFit/>
          </a:bodyPr>
          <a:lstStyle/>
          <a:p>
            <a:pPr>
              <a:defRPr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defRPr>
            </a:pPr>
            <a:r>
              <a:t>FOUNDED IN 1999 BY CHRIS KURAN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Initially provided parts and components.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2002 launched Waterstone decorative Filtration Faucets.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2005 introduced full line of kitchen products.</a:t>
            </a:r>
          </a:p>
        </p:txBody>
      </p:sp>
      <p:pic>
        <p:nvPicPr>
          <p:cNvPr id="104" name="Google Shape;287;p2" descr="Google Shape;287;p2"/>
          <p:cNvPicPr>
            <a:picLocks noChangeAspect="1"/>
          </p:cNvPicPr>
          <p:nvPr/>
        </p:nvPicPr>
        <p:blipFill>
          <a:blip r:embed="rId4">
            <a:extLst/>
          </a:blip>
          <a:srcRect l="0" t="0" r="0" b="2573"/>
          <a:stretch>
            <a:fillRect/>
          </a:stretch>
        </p:blipFill>
        <p:spPr>
          <a:xfrm>
            <a:off x="4286224" y="3809800"/>
            <a:ext cx="4209003" cy="2562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Google Shape;288;p2" descr="Google Shape;288;p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86224" y="1355977"/>
            <a:ext cx="3015403" cy="2153850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Google Shape;289;p2"/>
          <p:cNvSpPr txBox="1"/>
          <p:nvPr/>
        </p:nvSpPr>
        <p:spPr>
          <a:xfrm>
            <a:off x="8652809" y="3720508"/>
            <a:ext cx="3386102" cy="274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3" tIns="91423" rIns="91423" bIns="91423">
            <a:spAutoFit/>
          </a:bodyPr>
          <a:lstStyle/>
          <a:p>
            <a:pPr>
              <a:defRPr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defRPr>
            </a:pPr>
            <a:r>
              <a:t>TODAY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Dealers in all 50 states and around the world.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Family owned and employing over 200 Americans.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Industry leader with unique and innovative designs.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Offering complete kitchen suites in over 30 finishes.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Offering bath suite in 6 popular finishes.</a:t>
            </a:r>
          </a:p>
        </p:txBody>
      </p:sp>
      <p:sp>
        <p:nvSpPr>
          <p:cNvPr id="107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08" name="title-begin.png" descr="title-begi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19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K-faucet-bodies.jpg" descr="PK-faucet-bodie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0" name="title-bodies.png" descr="title-bodie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5530" y="165315"/>
            <a:ext cx="2494182" cy="5199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409;p12" descr="Google Shape;409;p1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37401" y="2153055"/>
            <a:ext cx="2310321" cy="3850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Google Shape;410;p12" descr="Google Shape;410;p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81159" y="1444556"/>
            <a:ext cx="2693388" cy="4559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Google Shape;411;p12" descr="Google Shape;411;p1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536939" y="2683211"/>
            <a:ext cx="1928981" cy="3320378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Google Shape;412;p12"/>
          <p:cNvSpPr/>
          <p:nvPr/>
        </p:nvSpPr>
        <p:spPr>
          <a:xfrm flipH="1">
            <a:off x="561898" y="1428750"/>
            <a:ext cx="1343102" cy="9601"/>
          </a:xfrm>
          <a:prstGeom prst="line">
            <a:avLst/>
          </a:prstGeom>
          <a:ln>
            <a:solidFill>
              <a:schemeClr val="accent1"/>
            </a:solidFill>
            <a:miter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6" name="Google Shape;413;p12"/>
          <p:cNvSpPr/>
          <p:nvPr/>
        </p:nvSpPr>
        <p:spPr>
          <a:xfrm flipV="1">
            <a:off x="722738" y="1444487"/>
            <a:ext cx="2" cy="4559102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7" name="Google Shape;414;p12"/>
          <p:cNvSpPr/>
          <p:nvPr/>
        </p:nvSpPr>
        <p:spPr>
          <a:xfrm flipH="1">
            <a:off x="4048200" y="2153920"/>
            <a:ext cx="1171502" cy="2"/>
          </a:xfrm>
          <a:prstGeom prst="line">
            <a:avLst/>
          </a:prstGeom>
          <a:ln>
            <a:solidFill>
              <a:schemeClr val="accent1"/>
            </a:solidFill>
            <a:miter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8" name="Google Shape;415;p12"/>
          <p:cNvSpPr/>
          <p:nvPr/>
        </p:nvSpPr>
        <p:spPr>
          <a:xfrm flipV="1">
            <a:off x="4195514" y="2153086"/>
            <a:ext cx="2" cy="3850503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99" name="Google Shape;416;p12"/>
          <p:cNvSpPr/>
          <p:nvPr/>
        </p:nvSpPr>
        <p:spPr>
          <a:xfrm flipH="1">
            <a:off x="7203799" y="2687320"/>
            <a:ext cx="952502" cy="2"/>
          </a:xfrm>
          <a:prstGeom prst="line">
            <a:avLst/>
          </a:prstGeom>
          <a:ln>
            <a:solidFill>
              <a:schemeClr val="accent1"/>
            </a:solidFill>
            <a:miter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0" name="Google Shape;417;p12"/>
          <p:cNvSpPr/>
          <p:nvPr/>
        </p:nvSpPr>
        <p:spPr>
          <a:xfrm flipH="1" flipV="1">
            <a:off x="7351299" y="2683310"/>
            <a:ext cx="18303" cy="3314702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1" name="Google Shape;418;p12"/>
          <p:cNvSpPr/>
          <p:nvPr/>
        </p:nvSpPr>
        <p:spPr>
          <a:xfrm flipV="1">
            <a:off x="1253151" y="4244599"/>
            <a:ext cx="1968901" cy="6602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2" name="Google Shape;419;p12"/>
          <p:cNvSpPr/>
          <p:nvPr/>
        </p:nvSpPr>
        <p:spPr>
          <a:xfrm>
            <a:off x="7967491" y="4952784"/>
            <a:ext cx="1167002" cy="2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3" name="Google Shape;420;p12"/>
          <p:cNvSpPr/>
          <p:nvPr/>
        </p:nvSpPr>
        <p:spPr>
          <a:xfrm>
            <a:off x="4721083" y="4537952"/>
            <a:ext cx="1626601" cy="12902"/>
          </a:xfrm>
          <a:prstGeom prst="line">
            <a:avLst/>
          </a:prstGeom>
          <a:ln>
            <a:solidFill>
              <a:schemeClr val="accent1"/>
            </a:solidFill>
            <a:miter/>
            <a:headEnd type="triangle"/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4" name="Google Shape;421;p12"/>
          <p:cNvSpPr txBox="1"/>
          <p:nvPr/>
        </p:nvSpPr>
        <p:spPr>
          <a:xfrm>
            <a:off x="198122" y="3461661"/>
            <a:ext cx="609054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21-3/4”</a:t>
            </a:r>
          </a:p>
        </p:txBody>
      </p:sp>
      <p:sp>
        <p:nvSpPr>
          <p:cNvPr id="205" name="Google Shape;422;p12"/>
          <p:cNvSpPr txBox="1"/>
          <p:nvPr/>
        </p:nvSpPr>
        <p:spPr>
          <a:xfrm>
            <a:off x="1959175" y="4014718"/>
            <a:ext cx="609052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11”</a:t>
            </a:r>
          </a:p>
        </p:txBody>
      </p:sp>
      <p:sp>
        <p:nvSpPr>
          <p:cNvPr id="206" name="Google Shape;423;p12"/>
          <p:cNvSpPr txBox="1"/>
          <p:nvPr/>
        </p:nvSpPr>
        <p:spPr>
          <a:xfrm>
            <a:off x="3887911" y="3464516"/>
            <a:ext cx="609052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18”</a:t>
            </a:r>
          </a:p>
        </p:txBody>
      </p:sp>
      <p:sp>
        <p:nvSpPr>
          <p:cNvPr id="207" name="Google Shape;424;p12"/>
          <p:cNvSpPr txBox="1"/>
          <p:nvPr/>
        </p:nvSpPr>
        <p:spPr>
          <a:xfrm>
            <a:off x="7046682" y="3461661"/>
            <a:ext cx="609052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16”</a:t>
            </a:r>
          </a:p>
        </p:txBody>
      </p:sp>
      <p:sp>
        <p:nvSpPr>
          <p:cNvPr id="208" name="Google Shape;425;p12"/>
          <p:cNvSpPr txBox="1"/>
          <p:nvPr/>
        </p:nvSpPr>
        <p:spPr>
          <a:xfrm>
            <a:off x="5229869" y="4327080"/>
            <a:ext cx="609052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8-1/2”</a:t>
            </a:r>
          </a:p>
        </p:txBody>
      </p:sp>
      <p:sp>
        <p:nvSpPr>
          <p:cNvPr id="209" name="Google Shape;426;p12"/>
          <p:cNvSpPr txBox="1"/>
          <p:nvPr/>
        </p:nvSpPr>
        <p:spPr>
          <a:xfrm>
            <a:off x="8443965" y="4724010"/>
            <a:ext cx="609053" cy="226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7”</a:t>
            </a:r>
          </a:p>
        </p:txBody>
      </p:sp>
      <p:pic>
        <p:nvPicPr>
          <p:cNvPr id="210" name="Google Shape;427;p12" descr="Google Shape;427;p1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flipH="1">
            <a:off x="10361524" y="4026782"/>
            <a:ext cx="1440073" cy="22730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Google Shape;428;p12" descr="Google Shape;428;p12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 flipH="1">
            <a:off x="10126543" y="1131934"/>
            <a:ext cx="1781308" cy="2800113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Google Shape;429;p12"/>
          <p:cNvSpPr txBox="1"/>
          <p:nvPr/>
        </p:nvSpPr>
        <p:spPr>
          <a:xfrm>
            <a:off x="876076" y="6176829"/>
            <a:ext cx="1877450" cy="362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2100"/>
            </a:lvl1pPr>
          </a:lstStyle>
          <a:p>
            <a:pPr/>
            <a:r>
              <a:t>Extended Reach</a:t>
            </a:r>
          </a:p>
        </p:txBody>
      </p:sp>
      <p:sp>
        <p:nvSpPr>
          <p:cNvPr id="213" name="Google Shape;433;p12"/>
          <p:cNvSpPr/>
          <p:nvPr/>
        </p:nvSpPr>
        <p:spPr>
          <a:xfrm>
            <a:off x="656615" y="6003587"/>
            <a:ext cx="8788203" cy="2"/>
          </a:xfrm>
          <a:prstGeom prst="line">
            <a:avLst/>
          </a:prstGeom>
          <a:ln>
            <a:solidFill>
              <a:schemeClr val="accent1"/>
            </a:solidFill>
            <a:miter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14" name="Google Shape;435;p12"/>
          <p:cNvSpPr txBox="1"/>
          <p:nvPr/>
        </p:nvSpPr>
        <p:spPr>
          <a:xfrm>
            <a:off x="9516275" y="1770600"/>
            <a:ext cx="792052" cy="366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7 Degree Angle</a:t>
            </a:r>
          </a:p>
        </p:txBody>
      </p:sp>
      <p:sp>
        <p:nvSpPr>
          <p:cNvPr id="215" name="Google Shape;436;p12"/>
          <p:cNvSpPr txBox="1"/>
          <p:nvPr/>
        </p:nvSpPr>
        <p:spPr>
          <a:xfrm>
            <a:off x="9761025" y="4262163"/>
            <a:ext cx="792052" cy="366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10 Degree Angle</a:t>
            </a:r>
          </a:p>
        </p:txBody>
      </p:sp>
      <p:sp>
        <p:nvSpPr>
          <p:cNvPr id="216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7" name="title-all-plp.png" descr="title-all-plp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Google Shape;429;p12"/>
          <p:cNvSpPr txBox="1"/>
          <p:nvPr/>
        </p:nvSpPr>
        <p:spPr>
          <a:xfrm>
            <a:off x="4317524" y="6176829"/>
            <a:ext cx="1877451" cy="362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2100"/>
            </a:lvl1pPr>
          </a:lstStyle>
          <a:p>
            <a:pPr/>
            <a:r>
              <a:t>Standard Reach</a:t>
            </a:r>
          </a:p>
        </p:txBody>
      </p:sp>
      <p:sp>
        <p:nvSpPr>
          <p:cNvPr id="219" name="Google Shape;429;p12"/>
          <p:cNvSpPr txBox="1"/>
          <p:nvPr/>
        </p:nvSpPr>
        <p:spPr>
          <a:xfrm>
            <a:off x="7562702" y="6176829"/>
            <a:ext cx="1877451" cy="362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 sz="2100"/>
            </a:lvl1pPr>
          </a:lstStyle>
          <a:p>
            <a:pPr/>
            <a:r>
              <a:t>Prep Reach</a:t>
            </a:r>
          </a:p>
        </p:txBody>
      </p:sp>
      <p:sp>
        <p:nvSpPr>
          <p:cNvPr id="220" name="Google Shape;429;p12"/>
          <p:cNvSpPr txBox="1"/>
          <p:nvPr/>
        </p:nvSpPr>
        <p:spPr>
          <a:xfrm>
            <a:off x="9613472" y="3262476"/>
            <a:ext cx="1877451" cy="333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i="1"/>
            </a:lvl1pPr>
          </a:lstStyle>
          <a:p>
            <a:pPr/>
            <a:r>
              <a:t>Angled Spout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rid-plp.jpg" descr="grid-plp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itle 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7" name="Content Placeholder 3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4861" y="-40100"/>
            <a:ext cx="12221721" cy="69338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98961" y="956460"/>
            <a:ext cx="4721231" cy="5901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rcRect l="13154" t="1897" r="21405" b="2808"/>
          <a:stretch>
            <a:fillRect/>
          </a:stretch>
        </p:blipFill>
        <p:spPr>
          <a:xfrm>
            <a:off x="641576" y="1012723"/>
            <a:ext cx="3128122" cy="5693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51336" y="892161"/>
            <a:ext cx="4721232" cy="5901540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3" name="title-gantry.png" descr="title-gantry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rid-gantry.jpg" descr="grid-gantr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taylor-swift-waterstone-pulldown-gantry (1).jpg" descr="taylor-swift-waterstone-pulldown-gantry (1).jpg"/>
          <p:cNvPicPr>
            <a:picLocks noChangeAspect="1"/>
          </p:cNvPicPr>
          <p:nvPr/>
        </p:nvPicPr>
        <p:blipFill>
          <a:blip r:embed="rId3">
            <a:extLst/>
          </a:blip>
          <a:srcRect l="9278" t="0" r="6409" b="5131"/>
          <a:stretch>
            <a:fillRect/>
          </a:stretch>
        </p:blipFill>
        <p:spPr>
          <a:xfrm>
            <a:off x="137457" y="151357"/>
            <a:ext cx="3570514" cy="28857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16066" y="685048"/>
            <a:ext cx="4723211" cy="59040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rcRect l="0" t="21627" r="0" b="10516"/>
          <a:stretch>
            <a:fillRect/>
          </a:stretch>
        </p:blipFill>
        <p:spPr>
          <a:xfrm>
            <a:off x="178568" y="3582924"/>
            <a:ext cx="4394507" cy="37274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3250-CLZ-angle.jpg" descr="3250-CLZ-angle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19257" y="1807982"/>
            <a:ext cx="4098824" cy="26488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3100-sn-pk.jpg" descr="3100-sn-pk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230630" y="3243351"/>
            <a:ext cx="3648888" cy="2390022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43" name="title-potfillers.png" descr="title-potfillers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Box 9"/>
          <p:cNvSpPr txBox="1"/>
          <p:nvPr/>
        </p:nvSpPr>
        <p:spPr>
          <a:xfrm>
            <a:off x="304764" y="1062915"/>
            <a:ext cx="5625957" cy="650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Traditional, Contemporary and Industrial Style Wall and Counter Mounted Potfillers.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rid-potfillers.jpg" descr="grid-potfiller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0" t="17152" r="3451" b="10219"/>
          <a:stretch>
            <a:fillRect/>
          </a:stretch>
        </p:blipFill>
        <p:spPr>
          <a:xfrm>
            <a:off x="37728" y="1714948"/>
            <a:ext cx="5113327" cy="4808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rcRect l="0" t="19648" r="0" b="13196"/>
          <a:stretch>
            <a:fillRect/>
          </a:stretch>
        </p:blipFill>
        <p:spPr>
          <a:xfrm>
            <a:off x="5069730" y="1550821"/>
            <a:ext cx="5391110" cy="4525531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TextBox 9"/>
          <p:cNvSpPr txBox="1"/>
          <p:nvPr/>
        </p:nvSpPr>
        <p:spPr>
          <a:xfrm>
            <a:off x="283562" y="1106313"/>
            <a:ext cx="395543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Contemporary and Traditional styles.</a:t>
            </a:r>
          </a:p>
        </p:txBody>
      </p:sp>
      <p:sp>
        <p:nvSpPr>
          <p:cNvPr id="251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52" name="title-bridge.png" descr="title-brid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0" t="16263" r="0" b="0"/>
          <a:stretch>
            <a:fillRect/>
          </a:stretch>
        </p:blipFill>
        <p:spPr>
          <a:xfrm>
            <a:off x="9331100" y="3993927"/>
            <a:ext cx="2282833" cy="2389452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TextBox 9"/>
          <p:cNvSpPr txBox="1"/>
          <p:nvPr/>
        </p:nvSpPr>
        <p:spPr>
          <a:xfrm>
            <a:off x="8713761" y="6270636"/>
            <a:ext cx="3955437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Traditional Cross Handle Model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rid-bridge.jpg" descr="grid-brid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rcRect l="18232" t="1096" r="3408" b="30597"/>
          <a:stretch>
            <a:fillRect/>
          </a:stretch>
        </p:blipFill>
        <p:spPr>
          <a:xfrm>
            <a:off x="193561" y="659488"/>
            <a:ext cx="3974537" cy="42102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96295" y="90529"/>
            <a:ext cx="3569197" cy="30615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rcRect l="2575" t="0" r="0" b="0"/>
          <a:stretch>
            <a:fillRect/>
          </a:stretch>
        </p:blipFill>
        <p:spPr>
          <a:xfrm>
            <a:off x="7002684" y="3232325"/>
            <a:ext cx="5061080" cy="34578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Picture 7" descr="Picture 7"/>
          <p:cNvPicPr>
            <a:picLocks noChangeAspect="1"/>
          </p:cNvPicPr>
          <p:nvPr/>
        </p:nvPicPr>
        <p:blipFill>
          <a:blip r:embed="rId5">
            <a:extLst/>
          </a:blip>
          <a:srcRect l="17913" t="0" r="9199" b="16185"/>
          <a:stretch>
            <a:fillRect/>
          </a:stretch>
        </p:blipFill>
        <p:spPr>
          <a:xfrm>
            <a:off x="4299856" y="3258646"/>
            <a:ext cx="2569031" cy="16616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1B24BC5B-EE74-4951-AF92-C977332C756D" descr="1B24BC5B-EE74-4951-AF92-C977332C756D"/>
          <p:cNvPicPr>
            <a:picLocks noChangeAspect="1"/>
          </p:cNvPicPr>
          <p:nvPr/>
        </p:nvPicPr>
        <p:blipFill>
          <a:blip r:embed="rId6">
            <a:extLst/>
          </a:blip>
          <a:srcRect l="0" t="0" r="0" b="4394"/>
          <a:stretch>
            <a:fillRect/>
          </a:stretch>
        </p:blipFill>
        <p:spPr>
          <a:xfrm>
            <a:off x="7993690" y="90530"/>
            <a:ext cx="4070075" cy="30408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9" descr="Picture 9"/>
          <p:cNvPicPr>
            <a:picLocks noChangeAspect="1"/>
          </p:cNvPicPr>
          <p:nvPr/>
        </p:nvPicPr>
        <p:blipFill>
          <a:blip r:embed="rId7">
            <a:extLst/>
          </a:blip>
          <a:srcRect l="0" t="3950" r="0" b="21117"/>
          <a:stretch>
            <a:fillRect/>
          </a:stretch>
        </p:blipFill>
        <p:spPr>
          <a:xfrm>
            <a:off x="2820771" y="4996541"/>
            <a:ext cx="4048115" cy="16936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8677E376-25EA-4AF0-8BE7-17DC35FADE33" descr="8677E376-25EA-4AF0-8BE7-17DC35FADE33"/>
          <p:cNvPicPr>
            <a:picLocks noChangeAspect="1"/>
          </p:cNvPicPr>
          <p:nvPr/>
        </p:nvPicPr>
        <p:blipFill>
          <a:blip r:embed="rId8">
            <a:extLst/>
          </a:blip>
          <a:srcRect l="0" t="0" r="0" b="6832"/>
          <a:stretch>
            <a:fillRect/>
          </a:stretch>
        </p:blipFill>
        <p:spPr>
          <a:xfrm>
            <a:off x="193561" y="4996541"/>
            <a:ext cx="2493412" cy="1680305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Rectangle 10"/>
          <p:cNvSpPr/>
          <p:nvPr/>
        </p:nvSpPr>
        <p:spPr>
          <a:xfrm>
            <a:off x="197291" y="98834"/>
            <a:ext cx="3967245" cy="789776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18" name="title-our-family.png" descr="title-our-family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98461" y="257978"/>
            <a:ext cx="7658785" cy="4713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59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annapolis-suite.jpg" descr="annapolis-suit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7310" y="877460"/>
            <a:ext cx="6008367" cy="1855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hampton-suite.jpg" descr="hampton-suite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6275" y="4627102"/>
            <a:ext cx="5870439" cy="1813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towson-suite.jpg" descr="towson-suite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6275" y="2811503"/>
            <a:ext cx="5870437" cy="1813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fulton-suite.jpg" descr="fulton-suite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604690" y="1026229"/>
            <a:ext cx="5256944" cy="1623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parche-suite.jpg" descr="parche-suite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548749" y="2845504"/>
            <a:ext cx="5368825" cy="1658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hunley-suite.jpg" descr="hunley-suite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408018" y="4699339"/>
            <a:ext cx="5650289" cy="1745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annapolis-suite2.jpg" descr="annapolis-suit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4457" y="901765"/>
            <a:ext cx="7342162" cy="5841935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69" name="title-suites.png" descr="title-suite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annapolis-prep-pk.jpg" descr="annapolis-prep-p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12129" y="0"/>
            <a:ext cx="4779977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73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towson-suite2.jpg" descr="towson-suite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5441" y="1013221"/>
            <a:ext cx="6912711" cy="567559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towson-kitchen-yellow-flores.jpg" descr="towson-kitchen-yellow-flore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07715" y="0"/>
            <a:ext cx="477997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78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hampton-suite2.jpg" descr="hampton-suite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7883" y="961479"/>
            <a:ext cx="6722697" cy="5700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hampton-2-handle-pk.jpg" descr="hampton-2-handle-p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25773" y="0"/>
            <a:ext cx="4779975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83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hunley-suite2.jpg" descr="hunley-suite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7424" y="1089620"/>
            <a:ext cx="6894495" cy="56228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hunley-kitchen-purple-pk.jpg" descr="hunley-kitchen-purple-p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34453" y="0"/>
            <a:ext cx="477997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88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fulton-suite2.jpg" descr="fulton-suite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3167" y="896094"/>
            <a:ext cx="6926206" cy="57750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fulton-bridge-pb-pk.jpg" descr="fulton-bridge-pb-p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12774" y="0"/>
            <a:ext cx="477997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93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parche-suite2.jpg" descr="parche-suite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2626" y="928438"/>
            <a:ext cx="6846642" cy="58559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parche-bridge-clz.jpg" descr="parche-bridge-clz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27906" y="0"/>
            <a:ext cx="477997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98" name="title-suites.png" descr="title-suite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all-suite-combo.jpg" descr="all-suite-comb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5395" y="1311929"/>
            <a:ext cx="12242790" cy="5690985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Imagine the possibilities!"/>
          <p:cNvSpPr txBox="1"/>
          <p:nvPr/>
        </p:nvSpPr>
        <p:spPr>
          <a:xfrm>
            <a:off x="292522" y="1052656"/>
            <a:ext cx="2405207" cy="333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i="1"/>
            </a:lvl1pPr>
          </a:lstStyle>
          <a:p>
            <a:pPr/>
            <a:r>
              <a:t>Imagine the possibilities!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03" name="title-two-handle.png" descr="title-two-hand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Annapolis-two-handle-PK.jpg" descr="Annapolis-two-handle-PK.jpg"/>
          <p:cNvPicPr>
            <a:picLocks noChangeAspect="1"/>
          </p:cNvPicPr>
          <p:nvPr/>
        </p:nvPicPr>
        <p:blipFill>
          <a:blip r:embed="rId3">
            <a:extLst/>
          </a:blip>
          <a:srcRect l="30528" t="0" r="0" b="0"/>
          <a:stretch>
            <a:fillRect/>
          </a:stretch>
        </p:blipFill>
        <p:spPr>
          <a:xfrm>
            <a:off x="8705319" y="0"/>
            <a:ext cx="3699213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0232" t="0" r="10232" b="0"/>
          <a:stretch>
            <a:fillRect/>
          </a:stretch>
        </p:blipFill>
        <p:spPr>
          <a:xfrm>
            <a:off x="263192" y="921638"/>
            <a:ext cx="2715346" cy="4267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3656" t="0" r="3656" b="0"/>
          <a:stretch>
            <a:fillRect/>
          </a:stretch>
        </p:blipFill>
        <p:spPr>
          <a:xfrm>
            <a:off x="2948334" y="1777130"/>
            <a:ext cx="3096014" cy="41753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Image" descr="Image"/>
          <p:cNvPicPr>
            <a:picLocks noChangeAspect="1"/>
          </p:cNvPicPr>
          <p:nvPr/>
        </p:nvPicPr>
        <p:blipFill>
          <a:blip r:embed="rId6">
            <a:extLst/>
          </a:blip>
          <a:srcRect l="6736" t="0" r="6736" b="0"/>
          <a:stretch>
            <a:fillRect/>
          </a:stretch>
        </p:blipFill>
        <p:spPr>
          <a:xfrm>
            <a:off x="6034972" y="2436497"/>
            <a:ext cx="2642664" cy="38177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10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17128" t="16464" r="15469" b="10166"/>
          <a:stretch>
            <a:fillRect/>
          </a:stretch>
        </p:blipFill>
        <p:spPr>
          <a:xfrm>
            <a:off x="2882156" y="2253226"/>
            <a:ext cx="1512995" cy="20586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rcRect l="16274" t="21700" r="11573" b="6256"/>
          <a:stretch>
            <a:fillRect/>
          </a:stretch>
        </p:blipFill>
        <p:spPr>
          <a:xfrm>
            <a:off x="172113" y="955047"/>
            <a:ext cx="1596976" cy="1993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rcRect l="20168" t="21736" r="20244" b="9587"/>
          <a:stretch>
            <a:fillRect/>
          </a:stretch>
        </p:blipFill>
        <p:spPr>
          <a:xfrm>
            <a:off x="5878350" y="1461026"/>
            <a:ext cx="1445859" cy="2082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16743" t="21187" r="19100" b="8493"/>
          <a:stretch>
            <a:fillRect/>
          </a:stretch>
        </p:blipFill>
        <p:spPr>
          <a:xfrm>
            <a:off x="1735394" y="4426363"/>
            <a:ext cx="1330035" cy="1822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Picture 10" descr="Picture 10"/>
          <p:cNvPicPr>
            <a:picLocks noChangeAspect="1"/>
          </p:cNvPicPr>
          <p:nvPr/>
        </p:nvPicPr>
        <p:blipFill>
          <a:blip r:embed="rId6">
            <a:extLst/>
          </a:blip>
          <a:srcRect l="15830" t="18430" r="18187" b="7664"/>
          <a:stretch>
            <a:fillRect/>
          </a:stretch>
        </p:blipFill>
        <p:spPr>
          <a:xfrm>
            <a:off x="4891432" y="3755988"/>
            <a:ext cx="1424232" cy="1995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Picture 11" descr="Picture 11"/>
          <p:cNvPicPr>
            <a:picLocks noChangeAspect="1"/>
          </p:cNvPicPr>
          <p:nvPr/>
        </p:nvPicPr>
        <p:blipFill>
          <a:blip r:embed="rId7">
            <a:extLst/>
          </a:blip>
          <a:srcRect l="14460" t="18629" r="18645" b="7944"/>
          <a:stretch>
            <a:fillRect/>
          </a:stretch>
        </p:blipFill>
        <p:spPr>
          <a:xfrm>
            <a:off x="5898391" y="4747024"/>
            <a:ext cx="1405827" cy="19288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Picture 12" descr="Picture 12"/>
          <p:cNvPicPr>
            <a:picLocks noChangeAspect="1"/>
          </p:cNvPicPr>
          <p:nvPr/>
        </p:nvPicPr>
        <p:blipFill>
          <a:blip r:embed="rId8">
            <a:extLst/>
          </a:blip>
          <a:srcRect l="16515" t="24475" r="13165" b="7762"/>
          <a:stretch>
            <a:fillRect/>
          </a:stretch>
        </p:blipFill>
        <p:spPr>
          <a:xfrm>
            <a:off x="1724833" y="1567786"/>
            <a:ext cx="1512862" cy="182230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Picture 3" descr="Picture 3"/>
          <p:cNvPicPr>
            <a:picLocks noChangeAspect="1"/>
          </p:cNvPicPr>
          <p:nvPr/>
        </p:nvPicPr>
        <p:blipFill>
          <a:blip r:embed="rId9">
            <a:extLst/>
          </a:blip>
          <a:srcRect l="15829" t="18996" r="16134" b="8675"/>
          <a:stretch>
            <a:fillRect/>
          </a:stretch>
        </p:blipFill>
        <p:spPr>
          <a:xfrm>
            <a:off x="145052" y="3755392"/>
            <a:ext cx="1502830" cy="19970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Picture 4" descr="Picture 4"/>
          <p:cNvPicPr>
            <a:picLocks noChangeAspect="1"/>
          </p:cNvPicPr>
          <p:nvPr/>
        </p:nvPicPr>
        <p:blipFill>
          <a:blip r:embed="rId10">
            <a:extLst/>
          </a:blip>
          <a:srcRect l="15524" t="24536" r="16319" b="5490"/>
          <a:stretch>
            <a:fillRect/>
          </a:stretch>
        </p:blipFill>
        <p:spPr>
          <a:xfrm>
            <a:off x="3152695" y="4556276"/>
            <a:ext cx="1503126" cy="19290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Picture 2" descr="Picture 2"/>
          <p:cNvPicPr>
            <a:picLocks noChangeAspect="1"/>
          </p:cNvPicPr>
          <p:nvPr/>
        </p:nvPicPr>
        <p:blipFill>
          <a:blip r:embed="rId11">
            <a:extLst/>
          </a:blip>
          <a:srcRect l="23927" t="20091" r="19679" b="10683"/>
          <a:stretch>
            <a:fillRect/>
          </a:stretch>
        </p:blipFill>
        <p:spPr>
          <a:xfrm>
            <a:off x="4632130" y="975941"/>
            <a:ext cx="1405650" cy="2156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title-filtration.png" descr="title-filtration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pembroke-filtration-coffee.jpg" descr="pembroke-filtration-coffee.jp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7547612" y="0"/>
            <a:ext cx="477997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rid-ws-family.jpg" descr="grid-ws-famil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bar-faucets-pk.jpg" descr="bar-faucets-pk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815" y="1223229"/>
            <a:ext cx="7807357" cy="5405786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25" name="title-bar.png" descr="title-ba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0100" y="182966"/>
            <a:ext cx="8252754" cy="479719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bar-faucets-pk2.jpg" descr="bar-faucets-pk2.jpg"/>
          <p:cNvPicPr>
            <a:picLocks noChangeAspect="1"/>
          </p:cNvPicPr>
          <p:nvPr/>
        </p:nvPicPr>
        <p:blipFill>
          <a:blip r:embed="rId4">
            <a:extLst/>
          </a:blip>
          <a:srcRect l="7972" t="0" r="0" b="0"/>
          <a:stretch>
            <a:fillRect/>
          </a:stretch>
        </p:blipFill>
        <p:spPr>
          <a:xfrm>
            <a:off x="7804987" y="0"/>
            <a:ext cx="4398827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Picture 11" descr="Pictur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05702" y="665376"/>
            <a:ext cx="3366680" cy="420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rcRect l="26316" t="14504" r="23684" b="6663"/>
          <a:stretch>
            <a:fillRect/>
          </a:stretch>
        </p:blipFill>
        <p:spPr>
          <a:xfrm>
            <a:off x="390436" y="3817258"/>
            <a:ext cx="1474203" cy="2905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l="13743" t="21987" r="10233" b="14386"/>
          <a:stretch>
            <a:fillRect/>
          </a:stretch>
        </p:blipFill>
        <p:spPr>
          <a:xfrm>
            <a:off x="4955261" y="4547185"/>
            <a:ext cx="1993566" cy="2085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Picture 1" descr="Picture 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910787" y="1096769"/>
            <a:ext cx="1552206" cy="22311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Picture 1" descr="Picture 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497111" y="4216258"/>
            <a:ext cx="2379556" cy="2509559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34" name="title-accessories.png" descr="title-accessories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TextBox 12"/>
          <p:cNvSpPr txBox="1"/>
          <p:nvPr/>
        </p:nvSpPr>
        <p:spPr>
          <a:xfrm>
            <a:off x="342974" y="1096769"/>
            <a:ext cx="3008347" cy="650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Match all Waterstone Faucets in style and finish.</a:t>
            </a:r>
          </a:p>
        </p:txBody>
      </p:sp>
      <p:pic>
        <p:nvPicPr>
          <p:cNvPr id="336" name="accessories-towson-pk.jpg" descr="accessories-towson-pk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426776" y="0"/>
            <a:ext cx="477997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pk-9010-MB-CH.png" descr="pk-9010-MB-CH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54389" y="1882286"/>
            <a:ext cx="2209100" cy="17746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Picture 9" descr="Pictur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9872" y="71754"/>
            <a:ext cx="5428999" cy="67862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22911" y="474475"/>
            <a:ext cx="4871464" cy="6089330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TextBox 10"/>
          <p:cNvSpPr txBox="1"/>
          <p:nvPr/>
        </p:nvSpPr>
        <p:spPr>
          <a:xfrm>
            <a:off x="1494838" y="6154266"/>
            <a:ext cx="3008347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Multi-Stage Filtration Unit</a:t>
            </a:r>
          </a:p>
        </p:txBody>
      </p:sp>
      <p:sp>
        <p:nvSpPr>
          <p:cNvPr id="342" name="TextBox 11"/>
          <p:cNvSpPr txBox="1"/>
          <p:nvPr/>
        </p:nvSpPr>
        <p:spPr>
          <a:xfrm>
            <a:off x="3898443" y="5199923"/>
            <a:ext cx="300834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Safety Valve Leak Detector</a:t>
            </a:r>
          </a:p>
        </p:txBody>
      </p:sp>
      <p:sp>
        <p:nvSpPr>
          <p:cNvPr id="343" name="TextBox 12"/>
          <p:cNvSpPr txBox="1"/>
          <p:nvPr/>
        </p:nvSpPr>
        <p:spPr>
          <a:xfrm>
            <a:off x="8658984" y="6154266"/>
            <a:ext cx="300834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Hot Tank</a:t>
            </a:r>
          </a:p>
        </p:txBody>
      </p:sp>
      <p:sp>
        <p:nvSpPr>
          <p:cNvPr id="344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45" name="title-under-sink.png" descr="title-under-sin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2857" y="-3975"/>
            <a:ext cx="84201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4405" y="3592455"/>
            <a:ext cx="2604713" cy="3255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29444" y="1771106"/>
            <a:ext cx="3720582" cy="4650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3121" y="1475171"/>
            <a:ext cx="2227281" cy="2784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app-pulls-pk.png" descr="app-pulls-pk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51142" y="1713682"/>
            <a:ext cx="5298524" cy="5186666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54" name="title-trad-hardware.png" descr="title-trad-hardwar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TextBox 11"/>
          <p:cNvSpPr txBox="1"/>
          <p:nvPr/>
        </p:nvSpPr>
        <p:spPr>
          <a:xfrm>
            <a:off x="348149" y="1129562"/>
            <a:ext cx="4673178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Cabinet Knobs, Pulls and Appliance Pulls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Content Placeholder 3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7512" y="1569579"/>
            <a:ext cx="7035245" cy="27859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2115" y="3421720"/>
            <a:ext cx="1533326" cy="1700287"/>
          </a:xfrm>
          <a:prstGeom prst="rect">
            <a:avLst/>
          </a:prstGeom>
          <a:ln w="12700">
            <a:miter lim="400000"/>
          </a:ln>
        </p:spPr>
      </p:pic>
      <p:sp>
        <p:nvSpPr>
          <p:cNvPr id="35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60" name="title-ind-hardware.png" descr="title-ind-hardwar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8738" t="27416" r="8738" b="8019"/>
          <a:stretch>
            <a:fillRect/>
          </a:stretch>
        </p:blipFill>
        <p:spPr>
          <a:xfrm>
            <a:off x="2113849" y="3914440"/>
            <a:ext cx="1914831" cy="187265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2" name="Picture 6" descr="Picture 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199125" y="4273553"/>
            <a:ext cx="4264903" cy="2338589"/>
          </a:xfrm>
          <a:prstGeom prst="rect">
            <a:avLst/>
          </a:prstGeom>
          <a:ln w="12700">
            <a:miter lim="400000"/>
          </a:ln>
        </p:spPr>
      </p:pic>
      <p:sp>
        <p:nvSpPr>
          <p:cNvPr id="363" name="TextBox 11"/>
          <p:cNvSpPr txBox="1"/>
          <p:nvPr/>
        </p:nvSpPr>
        <p:spPr>
          <a:xfrm>
            <a:off x="348149" y="1129562"/>
            <a:ext cx="4673178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Cabinet Knobs, Pulls and Appliance Pulls</a:t>
            </a:r>
          </a:p>
        </p:txBody>
      </p:sp>
      <p:pic>
        <p:nvPicPr>
          <p:cNvPr id="364" name="WS-kitchen-hardware-PK.jpg" descr="WS-kitchen-hardware-PK.jpg"/>
          <p:cNvPicPr>
            <a:picLocks noChangeAspect="1"/>
          </p:cNvPicPr>
          <p:nvPr/>
        </p:nvPicPr>
        <p:blipFill>
          <a:blip r:embed="rId7">
            <a:extLst/>
          </a:blip>
          <a:srcRect l="15951" t="0" r="12319" b="0"/>
          <a:stretch>
            <a:fillRect/>
          </a:stretch>
        </p:blipFill>
        <p:spPr>
          <a:xfrm>
            <a:off x="8437733" y="0"/>
            <a:ext cx="3819432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rid-oceanliner.jpg" descr="grid-oceanlin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Rectangle 10"/>
          <p:cNvSpPr/>
          <p:nvPr/>
        </p:nvSpPr>
        <p:spPr>
          <a:xfrm>
            <a:off x="-7173" y="-20865"/>
            <a:ext cx="12206346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69" name="grid-product.png" descr="grid-produc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080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title-argo.png" descr="title-argo.png"/>
          <p:cNvPicPr>
            <a:picLocks noChangeAspect="1"/>
          </p:cNvPicPr>
          <p:nvPr/>
        </p:nvPicPr>
        <p:blipFill>
          <a:blip r:embed="rId4">
            <a:extLst/>
          </a:blip>
          <a:srcRect l="0" t="0" r="2770" b="0"/>
          <a:stretch>
            <a:fillRect/>
          </a:stretch>
        </p:blipFill>
        <p:spPr>
          <a:xfrm>
            <a:off x="382070" y="189551"/>
            <a:ext cx="7883457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rid-bath-1.jpg" descr="grid-bath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fulton-split.png" descr="fulton-spli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33583" y="812492"/>
            <a:ext cx="3099119" cy="4893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Finish-knob-MW.jpg" descr="Finish-knob-MW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15536" y="3236977"/>
            <a:ext cx="2993829" cy="33145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Finish-knob-MAB.jpg" descr="Finish-knob-MA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409" y="427557"/>
            <a:ext cx="3008475" cy="3330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Finish-knob-MAP.jpg" descr="Finish-knob-MAP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515536" y="448843"/>
            <a:ext cx="2993829" cy="331459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Finish-knob-MAC.jpg" descr="Finish-knob-MAC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9223" y="3313970"/>
            <a:ext cx="2854876" cy="3160756"/>
          </a:xfrm>
          <a:prstGeom prst="rect">
            <a:avLst/>
          </a:prstGeom>
          <a:ln w="12700">
            <a:miter lim="400000"/>
          </a:ln>
        </p:spPr>
      </p:pic>
      <p:sp>
        <p:nvSpPr>
          <p:cNvPr id="37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80" name="title-new-finishes.png" descr="title-new-finishes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sp>
        <p:nvSpPr>
          <p:cNvPr id="381" name="TextBox 10"/>
          <p:cNvSpPr txBox="1"/>
          <p:nvPr/>
        </p:nvSpPr>
        <p:spPr>
          <a:xfrm>
            <a:off x="254987" y="3405188"/>
            <a:ext cx="3008346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Matte Antique Brass - MAB</a:t>
            </a:r>
          </a:p>
        </p:txBody>
      </p:sp>
      <p:sp>
        <p:nvSpPr>
          <p:cNvPr id="382" name="TextBox 10"/>
          <p:cNvSpPr txBox="1"/>
          <p:nvPr/>
        </p:nvSpPr>
        <p:spPr>
          <a:xfrm>
            <a:off x="3508278" y="3405188"/>
            <a:ext cx="300834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Matte Antique Pewter - MAP</a:t>
            </a:r>
          </a:p>
        </p:txBody>
      </p:sp>
      <p:sp>
        <p:nvSpPr>
          <p:cNvPr id="383" name="TextBox 10"/>
          <p:cNvSpPr txBox="1"/>
          <p:nvPr/>
        </p:nvSpPr>
        <p:spPr>
          <a:xfrm>
            <a:off x="3508278" y="6189103"/>
            <a:ext cx="300834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Matte White - MW</a:t>
            </a:r>
          </a:p>
        </p:txBody>
      </p:sp>
      <p:sp>
        <p:nvSpPr>
          <p:cNvPr id="384" name="TextBox 10"/>
          <p:cNvSpPr txBox="1"/>
          <p:nvPr/>
        </p:nvSpPr>
        <p:spPr>
          <a:xfrm>
            <a:off x="163011" y="6189103"/>
            <a:ext cx="3008346" cy="650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Matte Antique Copper - MAC</a:t>
            </a:r>
          </a:p>
        </p:txBody>
      </p:sp>
      <p:sp>
        <p:nvSpPr>
          <p:cNvPr id="385" name="TextBox 10"/>
          <p:cNvSpPr txBox="1"/>
          <p:nvPr/>
        </p:nvSpPr>
        <p:spPr>
          <a:xfrm>
            <a:off x="9465822" y="4539566"/>
            <a:ext cx="3008346" cy="176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Removed Finishes:</a:t>
            </a:r>
          </a:p>
          <a:p>
            <a:pPr marL="180472" indent="-180472">
              <a:buSzPct val="100000"/>
              <a:buChar char="•"/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Weathered Brass</a:t>
            </a:r>
          </a:p>
          <a:p>
            <a:pPr marL="180472" indent="-180472">
              <a:buSzPct val="100000"/>
              <a:buChar char="•"/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Rose</a:t>
            </a:r>
          </a:p>
          <a:p>
            <a:pPr marL="180472" indent="-180472">
              <a:buSzPct val="100000"/>
              <a:buChar char="•"/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Weathered Copper</a:t>
            </a:r>
          </a:p>
          <a:p>
            <a:pPr marL="180472" indent="-180472">
              <a:buSzPct val="100000"/>
              <a:buChar char="•"/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Gloss Black</a:t>
            </a:r>
          </a:p>
          <a:p>
            <a:pPr marL="180472" indent="-180472">
              <a:buSzPct val="100000"/>
              <a:buChar char="•"/>
              <a:defRPr i="1">
                <a:latin typeface="+mn-lt"/>
                <a:ea typeface="+mn-ea"/>
                <a:cs typeface="+mn-cs"/>
                <a:sym typeface="Helvetica"/>
              </a:defRPr>
            </a:pPr>
            <a:r>
              <a:t>Venetian Bronze</a:t>
            </a:r>
          </a:p>
        </p:txBody>
      </p:sp>
      <p:sp>
        <p:nvSpPr>
          <p:cNvPr id="386" name="TextBox 10"/>
          <p:cNvSpPr txBox="1"/>
          <p:nvPr/>
        </p:nvSpPr>
        <p:spPr>
          <a:xfrm>
            <a:off x="10308196" y="1647497"/>
            <a:ext cx="1775483" cy="929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Matte White added to split finish options.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core-values.jpg" descr="core-value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1284" y="1017089"/>
            <a:ext cx="10655088" cy="5577527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390" name="title-ceu.png" descr="title-ceu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itle 1"/>
          <p:cNvSpPr txBox="1"/>
          <p:nvPr>
            <p:ph type="title"/>
          </p:nvPr>
        </p:nvSpPr>
        <p:spPr>
          <a:xfrm>
            <a:off x="360679" y="1645285"/>
            <a:ext cx="10515601" cy="549296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24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Select Waterstone Products Ship in</a:t>
            </a:r>
          </a:p>
        </p:txBody>
      </p:sp>
      <p:sp>
        <p:nvSpPr>
          <p:cNvPr id="393" name="Content Placeholder 2"/>
          <p:cNvSpPr txBox="1"/>
          <p:nvPr>
            <p:ph type="body" sz="quarter" idx="1"/>
          </p:nvPr>
        </p:nvSpPr>
        <p:spPr>
          <a:xfrm>
            <a:off x="370840" y="3298825"/>
            <a:ext cx="4311452" cy="1032471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sz="2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defRPr>
            </a:lvl1pPr>
          </a:lstStyle>
          <a:p>
            <a:pPr>
              <a:defRPr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https://waterstoneco.com/</a:t>
            </a:r>
          </a:p>
        </p:txBody>
      </p:sp>
      <p:pic>
        <p:nvPicPr>
          <p:cNvPr id="394" name="Picture 5" descr="Picture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98720" y="458996"/>
            <a:ext cx="6984422" cy="6712127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96" name="Title 1"/>
          <p:cNvSpPr txBox="1"/>
          <p:nvPr/>
        </p:nvSpPr>
        <p:spPr>
          <a:xfrm>
            <a:off x="350519" y="2122805"/>
            <a:ext cx="4542515" cy="879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>
            <a:lvl1pPr defTabSz="630936">
              <a:lnSpc>
                <a:spcPct val="90000"/>
              </a:lnSpc>
              <a:defRPr b="1" sz="4200"/>
            </a:lvl1pPr>
          </a:lstStyle>
          <a:p>
            <a:pPr/>
            <a:r>
              <a:t>ONE BUSINESS DAY!</a:t>
            </a:r>
          </a:p>
        </p:txBody>
      </p:sp>
      <p:pic>
        <p:nvPicPr>
          <p:cNvPr id="397" name="title-ots.png" descr="title-ots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402" name="5125-wheel-SB.png" descr="5125-wheel-SB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84103" y="0"/>
            <a:ext cx="4785133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Only American Made Kitchen Faucet…"/>
          <p:cNvSpPr txBox="1"/>
          <p:nvPr/>
        </p:nvSpPr>
        <p:spPr>
          <a:xfrm>
            <a:off x="363642" y="1249373"/>
            <a:ext cx="6912380" cy="4810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Only American Made Kitchen Faucet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Lifetime Functional Warranty 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Solid 316 Marine Grade Stainless Steel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31 Unique Finishes + Solid Stainless Steel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Employ Over 200 Americans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Design, Engineered and Manufactured in California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Over 10 Pieces Available in a Kitchen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Price Protected with our UMRP Suite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Unique Designs with Many Patents</a:t>
            </a:r>
          </a:p>
          <a:p>
            <a:pPr defTabSz="1111250">
              <a:lnSpc>
                <a:spcPct val="90000"/>
              </a:lnSpc>
              <a:spcBef>
                <a:spcPts val="1000"/>
              </a:spcBef>
              <a:defRPr i="1" sz="2500">
                <a:solidFill>
                  <a:srgbClr val="FFFFFF"/>
                </a:solidFill>
              </a:defRPr>
            </a:pPr>
            <a:r>
              <a:t>• 23 Years of Kitchen Jewelry </a:t>
            </a:r>
          </a:p>
        </p:txBody>
      </p:sp>
      <p:pic>
        <p:nvPicPr>
          <p:cNvPr id="404" name="title-why.png" descr="title-why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88756" y="803164"/>
            <a:ext cx="12755171" cy="6148162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Rectangle 10"/>
          <p:cNvSpPr/>
          <p:nvPr/>
        </p:nvSpPr>
        <p:spPr>
          <a:xfrm>
            <a:off x="-7173" y="-20865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408" name="title-thanks.png" descr="title-thank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Content Placeholder 3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32" y="-19727"/>
            <a:ext cx="12204466" cy="692411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Rectangle 10"/>
          <p:cNvSpPr/>
          <p:nvPr/>
        </p:nvSpPr>
        <p:spPr>
          <a:xfrm>
            <a:off x="-7173" y="-20865"/>
            <a:ext cx="5997366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26" name="title-birth.png" descr="title-birth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202251"/>
            <a:ext cx="7000090" cy="4307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9860" y="984003"/>
            <a:ext cx="4564892" cy="5706114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Rectangle 10"/>
          <p:cNvSpPr/>
          <p:nvPr/>
        </p:nvSpPr>
        <p:spPr>
          <a:xfrm>
            <a:off x="-1" y="-519"/>
            <a:ext cx="12192003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0" name="title-wheel-plp.png" descr="title-wheel-pl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742" y="189551"/>
            <a:ext cx="7658784" cy="471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16673" t="0" r="13305" b="0"/>
          <a:stretch>
            <a:fillRect/>
          </a:stretch>
        </p:blipFill>
        <p:spPr>
          <a:xfrm>
            <a:off x="4622813" y="985706"/>
            <a:ext cx="3196357" cy="5706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15191" t="0" r="0" b="0"/>
          <a:stretch>
            <a:fillRect/>
          </a:stretch>
        </p:blipFill>
        <p:spPr>
          <a:xfrm>
            <a:off x="8532844" y="1057390"/>
            <a:ext cx="3771967" cy="5559512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TextBox 8"/>
          <p:cNvSpPr txBox="1"/>
          <p:nvPr/>
        </p:nvSpPr>
        <p:spPr>
          <a:xfrm>
            <a:off x="6474352" y="5470336"/>
            <a:ext cx="3955437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i="1" sz="24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The Endeavor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rid-wheel.jpg" descr="grid-whee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Media1-1" descr="Media1-1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82000" fill="hold"/>
                                        <p:tgtEl>
                                          <p:spTgt spid="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3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