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73" r:id="rId4"/>
    <p:sldId id="305" r:id="rId5"/>
    <p:sldId id="276" r:id="rId6"/>
    <p:sldId id="275" r:id="rId7"/>
    <p:sldId id="282" r:id="rId8"/>
    <p:sldId id="277" r:id="rId9"/>
    <p:sldId id="279" r:id="rId10"/>
    <p:sldId id="278" r:id="rId11"/>
    <p:sldId id="280" r:id="rId12"/>
    <p:sldId id="281" r:id="rId13"/>
    <p:sldId id="290" r:id="rId14"/>
    <p:sldId id="298" r:id="rId15"/>
    <p:sldId id="274" r:id="rId16"/>
    <p:sldId id="283" r:id="rId17"/>
    <p:sldId id="284" r:id="rId18"/>
    <p:sldId id="285" r:id="rId19"/>
    <p:sldId id="286" r:id="rId20"/>
    <p:sldId id="288" r:id="rId21"/>
    <p:sldId id="302" r:id="rId22"/>
    <p:sldId id="287" r:id="rId23"/>
    <p:sldId id="304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170" d="100"/>
          <a:sy n="170" d="100"/>
        </p:scale>
        <p:origin x="-544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5E5C2FE-3093-47A6-91E2-305CD55AA05D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020FEF8-E6DF-4F08-9F62-02DE646E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7A5ED-D6CC-42F5-BC3B-9CA53B0A048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38A3D-1151-47C4-BC5D-97C71845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8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0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1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9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8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6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E17DF-AF21-4F65-AA88-99847E5545FD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5.jp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waterstone-logo-dark-bkg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2296338"/>
            <a:ext cx="5259293" cy="1528865"/>
          </a:xfrm>
          <a:prstGeom prst="rect">
            <a:avLst/>
          </a:prstGeom>
        </p:spPr>
      </p:pic>
      <p:pic>
        <p:nvPicPr>
          <p:cNvPr id="8" name="Picture 7" descr="made-america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4718142"/>
            <a:ext cx="3033060" cy="1099484"/>
          </a:xfrm>
          <a:prstGeom prst="rect">
            <a:avLst/>
          </a:prstGeom>
        </p:spPr>
      </p:pic>
      <p:pic>
        <p:nvPicPr>
          <p:cNvPr id="10" name="Picture 9" descr="5600-SB-Jewelry-Suite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28" y="328706"/>
            <a:ext cx="4925988" cy="6200588"/>
          </a:xfrm>
          <a:prstGeom prst="rect">
            <a:avLst/>
          </a:prstGeom>
          <a:ln w="28575" cmpd="sng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43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Safety Valve Leak Detector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Stop the Flood!</a:t>
            </a:r>
            <a:endParaRPr lang="en-US" sz="36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Leak Detector AS-414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35" y="1329587"/>
            <a:ext cx="6361951" cy="5049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469" y="2368176"/>
            <a:ext cx="4586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Minimizes </a:t>
            </a:r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water 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damage. </a:t>
            </a:r>
            <a:endParaRPr lang="en-US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Auto </a:t>
            </a:r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shut off when water is detected.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Colored </a:t>
            </a:r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LED indicators and audio alarm.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with Waterstone Hot Tank and/or Filtration unit.</a:t>
            </a:r>
          </a:p>
        </p:txBody>
      </p:sp>
    </p:spTree>
    <p:extLst>
      <p:ext uri="{BB962C8B-B14F-4D97-AF65-F5344CB8AC3E}">
        <p14:creationId xmlns:p14="http://schemas.microsoft.com/office/powerpoint/2010/main" val="403616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-backgrounds-hardw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Hardware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98" y="1636059"/>
            <a:ext cx="369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Cabinet Knobs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Cabinet Pulls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Appliance Pulls</a:t>
            </a:r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8495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Traditional PLP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Pulldown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Faucets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Extended Reach, Standard Reach &amp; Prep Size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All-Traditional-Pulldown-Siz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6" y="2196352"/>
            <a:ext cx="6763241" cy="43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Contemporary PLP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Pulldown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Faucets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Extended Reach, Standard Reach &amp; Prep Sizes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All-Contemporary-Pulldown-Siz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9" y="2283397"/>
            <a:ext cx="10931852" cy="39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waterstone-wheel-faucet-you-tub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42" y="1951052"/>
            <a:ext cx="6050054" cy="431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Wheel-5100-PN-no-bkg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144" y="767795"/>
            <a:ext cx="3793334" cy="596320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The Wheel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Pulldown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 Faucet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7293" y="5632824"/>
            <a:ext cx="215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Trebuchet MS"/>
                <a:cs typeface="Trebuchet MS"/>
              </a:rPr>
              <a:t>You CAN re-invent the wheel!</a:t>
            </a:r>
            <a:endParaRPr lang="en-US" b="1" i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5096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-background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Finishes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7" name="Picture 6" descr="finishes-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2" y="2120060"/>
            <a:ext cx="11651884" cy="4027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409" y="1374588"/>
            <a:ext cx="1063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30 Finishes + Solid Stainless Steel</a:t>
            </a:r>
            <a:endParaRPr lang="en-US" sz="3600" b="1" i="1" dirty="0" smtClean="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8881" y="6034740"/>
            <a:ext cx="2069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404040"/>
                </a:solidFill>
                <a:latin typeface="Trebuchet MS"/>
                <a:cs typeface="Trebuchet MS"/>
              </a:rPr>
              <a:t>New for 2018!</a:t>
            </a:r>
          </a:p>
          <a:p>
            <a:pPr algn="ctr"/>
            <a:r>
              <a:rPr lang="en-US" sz="1600" i="1" dirty="0" smtClean="0">
                <a:solidFill>
                  <a:srgbClr val="404040"/>
                </a:solidFill>
                <a:latin typeface="Trebuchet MS"/>
                <a:cs typeface="Trebuchet MS"/>
              </a:rPr>
              <a:t>Classic Bronze</a:t>
            </a:r>
          </a:p>
        </p:txBody>
      </p:sp>
    </p:spTree>
    <p:extLst>
      <p:ext uri="{BB962C8B-B14F-4D97-AF65-F5344CB8AC3E}">
        <p14:creationId xmlns:p14="http://schemas.microsoft.com/office/powerpoint/2010/main" val="397121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Handle Options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Adjust Faucet Handle to Clear Backsplash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handle-positi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64" y="2182308"/>
            <a:ext cx="3865892" cy="4175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andle-posi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8" y="2196351"/>
            <a:ext cx="6475286" cy="41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Side Sprays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Traditional and Contemporary Styles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Side-Spray-4025-S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3" y="2181412"/>
            <a:ext cx="2238057" cy="4288117"/>
          </a:xfrm>
          <a:prstGeom prst="rect">
            <a:avLst/>
          </a:prstGeom>
        </p:spPr>
      </p:pic>
      <p:pic>
        <p:nvPicPr>
          <p:cNvPr id="3" name="Picture 2" descr="Side-Spray-3025-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88" y="2323352"/>
            <a:ext cx="2069353" cy="4138705"/>
          </a:xfrm>
          <a:prstGeom prst="rect">
            <a:avLst/>
          </a:prstGeom>
        </p:spPr>
      </p:pic>
      <p:pic>
        <p:nvPicPr>
          <p:cNvPr id="4" name="Picture 3" descr="32-SIDE-SPRAY-HOL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8" y="2622177"/>
            <a:ext cx="4253697" cy="3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Decorative Buttons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6704" y="1710765"/>
            <a:ext cx="677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Choice of decorative buttons included with traditional faucets and accessories.</a:t>
            </a:r>
          </a:p>
        </p:txBody>
      </p:sp>
      <p:pic>
        <p:nvPicPr>
          <p:cNvPr id="2" name="Picture 1" descr="accessory-butt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42" y="2756646"/>
            <a:ext cx="7035434" cy="3547783"/>
          </a:xfrm>
          <a:prstGeom prst="rect">
            <a:avLst/>
          </a:prstGeom>
        </p:spPr>
      </p:pic>
      <p:pic>
        <p:nvPicPr>
          <p:cNvPr id="3" name="Picture 2" descr="kitchen-butt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2" y="1195294"/>
            <a:ext cx="3960905" cy="52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Soap/Lotion Dispensers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2 Traditional and 1 Contemporary Styles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118" y="6042212"/>
            <a:ext cx="3802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Made with Anti-Wick Spouts</a:t>
            </a:r>
          </a:p>
        </p:txBody>
      </p:sp>
      <p:pic>
        <p:nvPicPr>
          <p:cNvPr id="2" name="Picture 1" descr="Soap-Dispenser-4055-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28" y="2236908"/>
            <a:ext cx="3704737" cy="3649166"/>
          </a:xfrm>
          <a:prstGeom prst="rect">
            <a:avLst/>
          </a:prstGeom>
        </p:spPr>
      </p:pic>
      <p:pic>
        <p:nvPicPr>
          <p:cNvPr id="3" name="Picture 2" descr="Soap-Dispenser-4060-S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3" y="2194670"/>
            <a:ext cx="3686946" cy="3631641"/>
          </a:xfrm>
          <a:prstGeom prst="rect">
            <a:avLst/>
          </a:prstGeom>
        </p:spPr>
      </p:pic>
      <p:pic>
        <p:nvPicPr>
          <p:cNvPr id="4" name="Picture 3" descr="Soap-Dispenser-4065-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81" y="2487707"/>
            <a:ext cx="3041468" cy="31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8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Made in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the USA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5" name="Picture 4" descr="new-factory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Waterstone Stock Inventory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Ships in 1 Business Day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529" y="4600388"/>
            <a:ext cx="471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Search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waterstoneco.com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to see daily inventory.</a:t>
            </a:r>
          </a:p>
        </p:txBody>
      </p:sp>
      <p:pic>
        <p:nvPicPr>
          <p:cNvPr id="2" name="Picture 1" descr="on-the-shelf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2271058"/>
            <a:ext cx="4146177" cy="1477724"/>
          </a:xfrm>
          <a:prstGeom prst="rect">
            <a:avLst/>
          </a:prstGeom>
        </p:spPr>
      </p:pic>
      <p:pic>
        <p:nvPicPr>
          <p:cNvPr id="3" name="Picture 2" descr="ots-l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7" y="2241176"/>
            <a:ext cx="6350598" cy="41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1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classic-bronze-5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87" y="239059"/>
            <a:ext cx="5248122" cy="636494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New Finish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055" y="1486646"/>
            <a:ext cx="5617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2018 - Introducing the 30</a:t>
            </a:r>
            <a:r>
              <a:rPr lang="en-US" sz="3200" b="1" baseline="30000" dirty="0" smtClean="0">
                <a:solidFill>
                  <a:schemeClr val="bg1"/>
                </a:solidFill>
                <a:latin typeface="Trebuchet MS"/>
                <a:cs typeface="Trebuchet MS"/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Finish to Our Product Line.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9" name="Picture 8" descr="classic-bronz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" y="3009952"/>
            <a:ext cx="3494741" cy="17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8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3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456"/>
            <a:ext cx="12192000" cy="58007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New Stainless Steel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316 Marine Grade Stainless Steel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3235" y="3287058"/>
            <a:ext cx="3638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Maximum resistance to corrosion, pitting and staining from sitting </a:t>
            </a:r>
            <a:r>
              <a:rPr lang="en-US" sz="2400" i="1" smtClean="0">
                <a:solidFill>
                  <a:schemeClr val="bg1"/>
                </a:solidFill>
                <a:latin typeface="Trebuchet MS"/>
                <a:cs typeface="Trebuchet MS"/>
              </a:rPr>
              <a:t>water </a:t>
            </a:r>
            <a:r>
              <a:rPr lang="en-US" sz="2400" i="1" smtClean="0">
                <a:solidFill>
                  <a:schemeClr val="bg1"/>
                </a:solidFill>
                <a:latin typeface="Trebuchet MS"/>
                <a:cs typeface="Trebuchet MS"/>
              </a:rPr>
              <a:t>or 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soap.</a:t>
            </a:r>
          </a:p>
        </p:txBody>
      </p:sp>
    </p:spTree>
    <p:extLst>
      <p:ext uri="{BB962C8B-B14F-4D97-AF65-F5344CB8AC3E}">
        <p14:creationId xmlns:p14="http://schemas.microsoft.com/office/powerpoint/2010/main" val="276304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056" y="1486645"/>
            <a:ext cx="820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Thank You!</a:t>
            </a:r>
            <a:endParaRPr lang="en-US" sz="54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337" y="5785224"/>
            <a:ext cx="441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www.waterstoneco.com</a:t>
            </a:r>
            <a:endParaRPr lang="en-US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waterstone-logo-dark-bkg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" y="2901455"/>
            <a:ext cx="7288606" cy="2118781"/>
          </a:xfrm>
          <a:prstGeom prst="rect">
            <a:avLst/>
          </a:prstGeom>
        </p:spPr>
      </p:pic>
      <p:pic>
        <p:nvPicPr>
          <p:cNvPr id="8" name="Picture 7" descr="gantry-sec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71" y="0"/>
            <a:ext cx="298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7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Waterstone Team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9" name="Picture 8" descr="Chris-Kur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4" y="1953260"/>
            <a:ext cx="2174688" cy="304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teve-Kliew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13" y="1917998"/>
            <a:ext cx="2189203" cy="3064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Paul-Yande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0" y="1909034"/>
            <a:ext cx="2195606" cy="307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26353" y="5341470"/>
            <a:ext cx="2330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Chris </a:t>
            </a:r>
            <a:r>
              <a:rPr lang="en-US" sz="24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Kuran</a:t>
            </a:r>
            <a:endParaRPr lang="en-US" sz="24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President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9129" y="5341470"/>
            <a:ext cx="2909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Steve </a:t>
            </a:r>
            <a:r>
              <a:rPr lang="en-US" sz="24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Kliewer</a:t>
            </a:r>
            <a:endParaRPr lang="en-US" sz="24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VP of Manufacturing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0" y="5341470"/>
            <a:ext cx="2909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Paul </a:t>
            </a:r>
            <a:r>
              <a:rPr lang="en-US" sz="24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Yandell</a:t>
            </a:r>
            <a:endParaRPr lang="en-US" sz="24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VP of Operations</a:t>
            </a:r>
          </a:p>
        </p:txBody>
      </p:sp>
    </p:spTree>
    <p:extLst>
      <p:ext uri="{BB962C8B-B14F-4D97-AF65-F5344CB8AC3E}">
        <p14:creationId xmlns:p14="http://schemas.microsoft.com/office/powerpoint/2010/main" val="217022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The Family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employee-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12192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Suites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6-types-of-faucet-sui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" y="2454000"/>
            <a:ext cx="11092102" cy="30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0409" y="1561353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3 Traditional and 3 Contemporary Faucet Suites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3373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Faucet Suites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annapolis-big-su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9" y="2124101"/>
            <a:ext cx="10951882" cy="3381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Suites Include Up to 10 Pieces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647" y="5780742"/>
            <a:ext cx="10563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Add matching accessories </a:t>
            </a:r>
            <a:r>
              <a:rPr lang="mr-IN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–</a:t>
            </a:r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Side Spray, Air Switch, Air Gaps, Soap/Lotion Dispensers and Escutcheon Plates.</a:t>
            </a:r>
          </a:p>
        </p:txBody>
      </p:sp>
    </p:spTree>
    <p:extLst>
      <p:ext uri="{BB962C8B-B14F-4D97-AF65-F5344CB8AC3E}">
        <p14:creationId xmlns:p14="http://schemas.microsoft.com/office/powerpoint/2010/main" val="294945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Potfillers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Wall and Counter Mounted</a:t>
            </a:r>
            <a:endParaRPr lang="en-US" sz="36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Wall-potfiller-3200-P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72" y="3877235"/>
            <a:ext cx="2855918" cy="1934884"/>
          </a:xfrm>
          <a:prstGeom prst="rect">
            <a:avLst/>
          </a:prstGeom>
        </p:spPr>
      </p:pic>
      <p:pic>
        <p:nvPicPr>
          <p:cNvPr id="3" name="Picture 2" descr="Wall-Potfiller-3100-S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78" y="4093881"/>
            <a:ext cx="3045048" cy="2002119"/>
          </a:xfrm>
          <a:prstGeom prst="rect">
            <a:avLst/>
          </a:prstGeom>
        </p:spPr>
      </p:pic>
      <p:pic>
        <p:nvPicPr>
          <p:cNvPr id="4" name="Picture 3" descr="Counter-Potfiller-3400-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8" y="2284182"/>
            <a:ext cx="3137647" cy="4240064"/>
          </a:xfrm>
          <a:prstGeom prst="rect">
            <a:avLst/>
          </a:prstGeom>
        </p:spPr>
      </p:pic>
      <p:pic>
        <p:nvPicPr>
          <p:cNvPr id="6" name="Picture 5" descr="Counter-Potfiller-3300-S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53" y="2144058"/>
            <a:ext cx="3387912" cy="4469540"/>
          </a:xfrm>
          <a:prstGeom prst="rect">
            <a:avLst/>
          </a:prstGeom>
        </p:spPr>
      </p:pic>
      <p:pic>
        <p:nvPicPr>
          <p:cNvPr id="9" name="Picture 8" descr="CHECK-VALV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29" y="2275820"/>
            <a:ext cx="2427942" cy="29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Warranty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10" y="1441823"/>
            <a:ext cx="5939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Lifetime Functional Warranty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84" y="2067859"/>
            <a:ext cx="429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The Last Faucet You’ll Ever Buy</a:t>
            </a:r>
          </a:p>
        </p:txBody>
      </p:sp>
      <p:pic>
        <p:nvPicPr>
          <p:cNvPr id="3" name="Picture 2" descr="gantry-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71" y="0"/>
            <a:ext cx="2981325" cy="6858000"/>
          </a:xfrm>
          <a:prstGeom prst="rect">
            <a:avLst/>
          </a:prstGeom>
        </p:spPr>
      </p:pic>
      <p:pic>
        <p:nvPicPr>
          <p:cNvPr id="4" name="Picture 3" descr="lifetime-warranty-whit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6" y="2710716"/>
            <a:ext cx="4690036" cy="34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Hot Tank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Instant Hot Water</a:t>
            </a:r>
            <a:endParaRPr lang="en-US" sz="36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941" y="5623860"/>
            <a:ext cx="172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Includes Pressure Regulator Valve</a:t>
            </a:r>
          </a:p>
        </p:txBody>
      </p:sp>
      <p:pic>
        <p:nvPicPr>
          <p:cNvPr id="2" name="Picture 1" descr="ultimate-diagram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41" y="350835"/>
            <a:ext cx="6485816" cy="61186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 descr="Hot-Tank-5000-pr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9" y="1725707"/>
            <a:ext cx="3244726" cy="48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12814</TotalTime>
  <Words>279</Words>
  <Application>Microsoft Macintosh PowerPoint</Application>
  <PresentationFormat>Custom</PresentationFormat>
  <Paragraphs>67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</dc:creator>
  <cp:lastModifiedBy>Michael  Zinniger</cp:lastModifiedBy>
  <cp:revision>165</cp:revision>
  <cp:lastPrinted>2017-07-20T01:17:15Z</cp:lastPrinted>
  <dcterms:created xsi:type="dcterms:W3CDTF">2017-04-05T15:53:01Z</dcterms:created>
  <dcterms:modified xsi:type="dcterms:W3CDTF">2018-04-10T22:37:32Z</dcterms:modified>
</cp:coreProperties>
</file>