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4.jp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9" r:id="rId3"/>
    <p:sldId id="273" r:id="rId4"/>
    <p:sldId id="305" r:id="rId5"/>
    <p:sldId id="276" r:id="rId6"/>
    <p:sldId id="275" r:id="rId7"/>
    <p:sldId id="282" r:id="rId8"/>
    <p:sldId id="277" r:id="rId9"/>
    <p:sldId id="279" r:id="rId10"/>
    <p:sldId id="278" r:id="rId11"/>
    <p:sldId id="280" r:id="rId12"/>
    <p:sldId id="281" r:id="rId13"/>
    <p:sldId id="290" r:id="rId14"/>
    <p:sldId id="298" r:id="rId15"/>
    <p:sldId id="274" r:id="rId16"/>
    <p:sldId id="283" r:id="rId17"/>
    <p:sldId id="284" r:id="rId18"/>
    <p:sldId id="285" r:id="rId19"/>
    <p:sldId id="286" r:id="rId20"/>
    <p:sldId id="288" r:id="rId21"/>
    <p:sldId id="287" r:id="rId22"/>
    <p:sldId id="302" r:id="rId23"/>
    <p:sldId id="304" r:id="rId2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A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>
        <p:scale>
          <a:sx n="170" d="100"/>
          <a:sy n="170" d="100"/>
        </p:scale>
        <p:origin x="-312" y="-4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5E5C2FE-3093-47A6-91E2-305CD55AA05D}" type="datetimeFigureOut">
              <a:rPr lang="en-US" smtClean="0"/>
              <a:t>5/8/18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020FEF8-E6DF-4F08-9F62-02DE646ED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25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7A5ED-D6CC-42F5-BC3B-9CA53B0A0488}" type="datetimeFigureOut">
              <a:rPr lang="en-US" smtClean="0"/>
              <a:t>5/8/18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38A3D-1151-47C4-BC5D-97C718452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6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38A3D-1151-47C4-BC5D-97C718452C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85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38A3D-1151-47C4-BC5D-97C718452C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39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38A3D-1151-47C4-BC5D-97C718452C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39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38A3D-1151-47C4-BC5D-97C718452C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73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38A3D-1151-47C4-BC5D-97C718452C2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39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38A3D-1151-47C4-BC5D-97C718452C2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39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17DF-AF21-4F65-AA88-99847E5545FD}" type="datetimeFigureOut">
              <a:rPr lang="en-US" smtClean="0"/>
              <a:t>5/8/18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0B07-2C90-457D-B250-EE02B3B2A2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18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17DF-AF21-4F65-AA88-99847E5545FD}" type="datetimeFigureOut">
              <a:rPr lang="en-US" smtClean="0"/>
              <a:t>5/8/18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0B07-2C90-457D-B250-EE02B3B2A2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978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17DF-AF21-4F65-AA88-99847E5545FD}" type="datetimeFigureOut">
              <a:rPr lang="en-US" smtClean="0"/>
              <a:t>5/8/18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0B07-2C90-457D-B250-EE02B3B2A2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803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17DF-AF21-4F65-AA88-99847E5545FD}" type="datetimeFigureOut">
              <a:rPr lang="en-US" smtClean="0"/>
              <a:t>5/8/18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0B07-2C90-457D-B250-EE02B3B2A2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352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17DF-AF21-4F65-AA88-99847E5545FD}" type="datetimeFigureOut">
              <a:rPr lang="en-US" smtClean="0"/>
              <a:t>5/8/18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0B07-2C90-457D-B250-EE02B3B2A2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31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17DF-AF21-4F65-AA88-99847E5545FD}" type="datetimeFigureOut">
              <a:rPr lang="en-US" smtClean="0"/>
              <a:t>5/8/18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0B07-2C90-457D-B250-EE02B3B2A2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60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17DF-AF21-4F65-AA88-99847E5545FD}" type="datetimeFigureOut">
              <a:rPr lang="en-US" smtClean="0"/>
              <a:t>5/8/18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0B07-2C90-457D-B250-EE02B3B2A2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16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17DF-AF21-4F65-AA88-99847E5545FD}" type="datetimeFigureOut">
              <a:rPr lang="en-US" smtClean="0"/>
              <a:t>5/8/18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0B07-2C90-457D-B250-EE02B3B2A2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291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17DF-AF21-4F65-AA88-99847E5545FD}" type="datetimeFigureOut">
              <a:rPr lang="en-US" smtClean="0"/>
              <a:t>5/8/18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0B07-2C90-457D-B250-EE02B3B2A2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188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17DF-AF21-4F65-AA88-99847E5545FD}" type="datetimeFigureOut">
              <a:rPr lang="en-US" smtClean="0"/>
              <a:t>5/8/18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0B07-2C90-457D-B250-EE02B3B2A2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165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17DF-AF21-4F65-AA88-99847E5545FD}" type="datetimeFigureOut">
              <a:rPr lang="en-US" smtClean="0"/>
              <a:t>5/8/18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0B07-2C90-457D-B250-EE02B3B2A2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78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E17DF-AF21-4F65-AA88-99847E5545FD}" type="datetimeFigureOut">
              <a:rPr lang="en-US" smtClean="0"/>
              <a:t>5/8/18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B0B07-2C90-457D-B250-EE02B3B2A2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66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7.jp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4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4.jp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jpg"/><Relationship Id="rId8" Type="http://schemas.openxmlformats.org/officeDocument/2006/relationships/image" Target="../media/image17.jpg"/><Relationship Id="rId9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-backgrounds-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waterstone-logo-dark-bkg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65" y="2296338"/>
            <a:ext cx="5259293" cy="1528865"/>
          </a:xfrm>
          <a:prstGeom prst="rect">
            <a:avLst/>
          </a:prstGeom>
        </p:spPr>
      </p:pic>
      <p:pic>
        <p:nvPicPr>
          <p:cNvPr id="8" name="Picture 7" descr="made-america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9" y="4718142"/>
            <a:ext cx="3033060" cy="1099484"/>
          </a:xfrm>
          <a:prstGeom prst="rect">
            <a:avLst/>
          </a:prstGeom>
        </p:spPr>
      </p:pic>
      <p:pic>
        <p:nvPicPr>
          <p:cNvPr id="10" name="Picture 9" descr="5600-SB-Jewelry-Suite-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228" y="328706"/>
            <a:ext cx="4925988" cy="6200588"/>
          </a:xfrm>
          <a:prstGeom prst="rect">
            <a:avLst/>
          </a:prstGeom>
          <a:ln w="28575" cmpd="sng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9435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-background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7409" y="0"/>
            <a:ext cx="10515600" cy="1135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Detector de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fugas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 de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agua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409" y="1374588"/>
            <a:ext cx="10630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rebuchet MS"/>
                <a:cs typeface="Trebuchet MS"/>
              </a:rPr>
              <a:t>No mas </a:t>
            </a:r>
            <a:r>
              <a:rPr lang="en-US" sz="3600" b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inundacion</a:t>
            </a:r>
            <a:r>
              <a:rPr lang="en-US" sz="3600" b="1" dirty="0" smtClean="0">
                <a:solidFill>
                  <a:schemeClr val="bg1"/>
                </a:solidFill>
                <a:latin typeface="Trebuchet MS"/>
                <a:cs typeface="Trebuchet MS"/>
              </a:rPr>
              <a:t> de </a:t>
            </a:r>
            <a:r>
              <a:rPr lang="en-US" sz="3600" b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agua</a:t>
            </a:r>
            <a:r>
              <a:rPr lang="en-US" sz="3600" b="1" dirty="0">
                <a:solidFill>
                  <a:schemeClr val="bg1"/>
                </a:solidFill>
                <a:latin typeface="Trebuchet MS"/>
                <a:cs typeface="Trebuchet MS"/>
              </a:rPr>
              <a:t>!</a:t>
            </a:r>
            <a:endParaRPr lang="en-US" sz="3600" b="1" i="1" dirty="0" smtClean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2" name="Picture 1" descr="Leak Detector AS-414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235" y="1329587"/>
            <a:ext cx="6361951" cy="50497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5469" y="2368176"/>
            <a:ext cx="45869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No </a:t>
            </a:r>
            <a:r>
              <a:rPr lang="en-US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hace</a:t>
            </a:r>
            <a:r>
              <a:rPr lang="en-US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dano</a:t>
            </a:r>
            <a:r>
              <a:rPr lang="en-US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. </a:t>
            </a:r>
            <a:endParaRPr lang="en-US" sz="240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Apagado</a:t>
            </a:r>
            <a:r>
              <a:rPr lang="en-US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automatico</a:t>
            </a:r>
            <a:endParaRPr lang="en-US" sz="240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Incluye</a:t>
            </a:r>
            <a:r>
              <a:rPr lang="en-US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pilas</a:t>
            </a:r>
            <a:r>
              <a:rPr lang="en-US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lang="en-US" sz="240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Se </a:t>
            </a:r>
            <a:r>
              <a:rPr lang="en-US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usan</a:t>
            </a:r>
            <a:r>
              <a:rPr lang="en-US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 con </a:t>
            </a:r>
            <a:r>
              <a:rPr lang="en-US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filtro</a:t>
            </a:r>
            <a:r>
              <a:rPr lang="en-US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 de </a:t>
            </a:r>
            <a:r>
              <a:rPr lang="en-US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agua</a:t>
            </a:r>
            <a:r>
              <a:rPr lang="en-US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 y </a:t>
            </a:r>
            <a:r>
              <a:rPr lang="en-US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tanque</a:t>
            </a:r>
            <a:r>
              <a:rPr lang="en-US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 de </a:t>
            </a:r>
            <a:r>
              <a:rPr lang="en-US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agua</a:t>
            </a:r>
            <a:r>
              <a:rPr lang="en-US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caliente</a:t>
            </a:r>
            <a:r>
              <a:rPr lang="en-US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lang="en-US" sz="24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36169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-backgrounds-hardwa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7409" y="0"/>
            <a:ext cx="10515600" cy="1135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Hardware 31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colores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998" y="1636059"/>
            <a:ext cx="3697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Perilla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 del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gabinete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Manijas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 de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electrodomesticos</a:t>
            </a:r>
            <a:endParaRPr 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84955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-background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7409" y="0"/>
            <a:ext cx="10515600" cy="1135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Traditional PLP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Pulldown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 Faucets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409" y="1374588"/>
            <a:ext cx="106306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  <a:latin typeface="Trebuchet MS"/>
                <a:cs typeface="Trebuchet MS"/>
              </a:rPr>
              <a:t>22 </a:t>
            </a:r>
            <a:r>
              <a:rPr lang="en-US" sz="3200" b="1" i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pulgadas</a:t>
            </a:r>
            <a:r>
              <a:rPr lang="en-US" sz="3200" b="1" i="1" dirty="0" smtClean="0">
                <a:solidFill>
                  <a:schemeClr val="bg1"/>
                </a:solidFill>
                <a:latin typeface="Trebuchet MS"/>
                <a:cs typeface="Trebuchet MS"/>
              </a:rPr>
              <a:t>, 18 </a:t>
            </a:r>
            <a:r>
              <a:rPr lang="en-US" sz="3200" b="1" i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pulgadas</a:t>
            </a:r>
            <a:r>
              <a:rPr lang="en-US" sz="3200" b="1" i="1" dirty="0" smtClean="0">
                <a:solidFill>
                  <a:schemeClr val="bg1"/>
                </a:solidFill>
                <a:latin typeface="Trebuchet MS"/>
                <a:cs typeface="Trebuchet MS"/>
              </a:rPr>
              <a:t>, 16 </a:t>
            </a:r>
            <a:r>
              <a:rPr lang="en-US" sz="3200" b="1" i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pulgadas</a:t>
            </a:r>
            <a:endParaRPr lang="en-US" sz="3200" b="1" i="1" dirty="0" smtClean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2" name="Picture 1" descr="All-Traditional-Pulldown-Siz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76" y="2196352"/>
            <a:ext cx="6763241" cy="435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17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-background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7409" y="0"/>
            <a:ext cx="10515600" cy="1135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Tradicional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 y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Moderno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409" y="1374588"/>
            <a:ext cx="106306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22 </a:t>
            </a:r>
            <a:r>
              <a:rPr lang="en-US" sz="3200" b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pulgas</a:t>
            </a:r>
            <a:r>
              <a:rPr lang="en-US" sz="3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, 18 </a:t>
            </a:r>
            <a:r>
              <a:rPr lang="en-US" sz="3200" b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pulgas</a:t>
            </a:r>
            <a:r>
              <a:rPr lang="en-US" sz="3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, 16 </a:t>
            </a:r>
            <a:r>
              <a:rPr lang="en-US" sz="3200" b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pulgas</a:t>
            </a:r>
            <a:endParaRPr lang="en-US" sz="3200" b="1" i="1" dirty="0" smtClean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3" name="Picture 2" descr="All-Contemporary-Pulldown-Siz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89" y="2283397"/>
            <a:ext cx="10931852" cy="393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49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-backgrounds-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waterstone-wheel-faucet-you-tub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042" y="1951052"/>
            <a:ext cx="6050054" cy="4319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Wheel-5100-PN-no-bkg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144" y="767795"/>
            <a:ext cx="3793334" cy="596320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77409" y="0"/>
            <a:ext cx="10515600" cy="1135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/>
                <a:cs typeface="Garamond"/>
              </a:rPr>
              <a:t>La Rueda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  <a:latin typeface="Garamond"/>
              <a:cs typeface="Garamon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77293" y="5632824"/>
            <a:ext cx="2159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FFFF"/>
                </a:solidFill>
                <a:latin typeface="Trebuchet MS"/>
                <a:cs typeface="Trebuchet MS"/>
              </a:rPr>
              <a:t>You CAN re-invent the wheel!</a:t>
            </a:r>
            <a:endParaRPr lang="en-US" b="1" i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50966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-backgrounds-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7409" y="0"/>
            <a:ext cx="10515600" cy="1135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31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Colores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Garamond"/>
              <a:cs typeface="Garamond"/>
            </a:endParaRPr>
          </a:p>
        </p:txBody>
      </p:sp>
      <p:pic>
        <p:nvPicPr>
          <p:cNvPr id="7" name="Picture 6" descr="finishes-p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12" y="2120060"/>
            <a:ext cx="11651884" cy="40271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0409" y="1374588"/>
            <a:ext cx="10630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404040"/>
                </a:solidFill>
                <a:latin typeface="Trebuchet MS"/>
                <a:cs typeface="Trebuchet MS"/>
              </a:rPr>
              <a:t>31 </a:t>
            </a:r>
            <a:r>
              <a:rPr lang="en-US" sz="3600" b="1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Colores</a:t>
            </a:r>
            <a:r>
              <a:rPr lang="en-US" sz="3600" b="1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3600" b="1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incluye</a:t>
            </a:r>
            <a:r>
              <a:rPr lang="en-US" sz="3600" b="1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3600" b="1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acero</a:t>
            </a:r>
            <a:r>
              <a:rPr lang="en-US" sz="3600" b="1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3600" b="1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inoxidable</a:t>
            </a:r>
            <a:r>
              <a:rPr lang="en-US" sz="3600" b="1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3600" b="1" dirty="0" err="1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lang="en-US" sz="3600" b="1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olido</a:t>
            </a:r>
            <a:endParaRPr lang="en-US" sz="3600" b="1" i="1" dirty="0" smtClean="0">
              <a:solidFill>
                <a:srgbClr val="404040"/>
              </a:solidFill>
              <a:latin typeface="Trebuchet MS"/>
              <a:cs typeface="Trebuchet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08881" y="6034740"/>
            <a:ext cx="206935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404040"/>
                </a:solidFill>
                <a:latin typeface="Trebuchet MS"/>
                <a:cs typeface="Trebuchet MS"/>
              </a:rPr>
              <a:t>New for 2018!</a:t>
            </a:r>
          </a:p>
          <a:p>
            <a:pPr algn="ctr"/>
            <a:r>
              <a:rPr lang="en-US" sz="1600" i="1" dirty="0" smtClean="0">
                <a:solidFill>
                  <a:srgbClr val="404040"/>
                </a:solidFill>
                <a:latin typeface="Trebuchet MS"/>
                <a:cs typeface="Trebuchet MS"/>
              </a:rPr>
              <a:t>Classic Bronze</a:t>
            </a:r>
          </a:p>
        </p:txBody>
      </p:sp>
    </p:spTree>
    <p:extLst>
      <p:ext uri="{BB962C8B-B14F-4D97-AF65-F5344CB8AC3E}">
        <p14:creationId xmlns:p14="http://schemas.microsoft.com/office/powerpoint/2010/main" val="397121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-background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7409" y="0"/>
            <a:ext cx="7620709" cy="1157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Opcion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 de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manejo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409" y="1374588"/>
            <a:ext cx="106306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Protector contra </a:t>
            </a:r>
            <a:r>
              <a:rPr lang="en-US" sz="3200" b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salpicaduras</a:t>
            </a:r>
            <a:endParaRPr lang="en-US" sz="3200" b="1" i="1" dirty="0" smtClean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2" name="Picture 1" descr="handle-position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764" y="2182308"/>
            <a:ext cx="3865892" cy="4175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handle-posit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78" y="2196351"/>
            <a:ext cx="6475286" cy="416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94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-background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7409" y="0"/>
            <a:ext cx="7620709" cy="1157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Side Sprays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409" y="1374588"/>
            <a:ext cx="106306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Estilos</a:t>
            </a:r>
            <a:r>
              <a:rPr lang="en-US" sz="3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Tradicional</a:t>
            </a:r>
            <a:r>
              <a:rPr lang="en-US" sz="3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 y </a:t>
            </a:r>
            <a:r>
              <a:rPr lang="en-US" sz="3200" b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Moderno</a:t>
            </a:r>
            <a:r>
              <a:rPr lang="en-US" sz="3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endParaRPr lang="en-US" sz="3200" b="1" i="1" dirty="0" smtClean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2" name="Picture 1" descr="Side-Spray-4025-S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13" y="2181412"/>
            <a:ext cx="2238057" cy="4288117"/>
          </a:xfrm>
          <a:prstGeom prst="rect">
            <a:avLst/>
          </a:prstGeom>
        </p:spPr>
      </p:pic>
      <p:pic>
        <p:nvPicPr>
          <p:cNvPr id="3" name="Picture 2" descr="Side-Spray-3025-S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088" y="2323352"/>
            <a:ext cx="2069353" cy="4138705"/>
          </a:xfrm>
          <a:prstGeom prst="rect">
            <a:avLst/>
          </a:prstGeom>
        </p:spPr>
      </p:pic>
      <p:pic>
        <p:nvPicPr>
          <p:cNvPr id="4" name="Picture 3" descr="32-SIDE-SPRAY-HOL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655" y="2614706"/>
            <a:ext cx="4253697" cy="340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11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-background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7409" y="0"/>
            <a:ext cx="7620709" cy="1157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Opciones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 de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botones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6704" y="1710765"/>
            <a:ext cx="6775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Incluye</a:t>
            </a:r>
            <a:r>
              <a:rPr lang="en-US" sz="2400" i="1" dirty="0" smtClean="0">
                <a:solidFill>
                  <a:schemeClr val="bg1"/>
                </a:solidFill>
                <a:latin typeface="Trebuchet MS"/>
                <a:cs typeface="Trebuchet MS"/>
              </a:rPr>
              <a:t> 3 </a:t>
            </a:r>
            <a:r>
              <a:rPr lang="en-US" sz="2400" i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opciones</a:t>
            </a:r>
            <a:r>
              <a:rPr lang="en-US" sz="2400" i="1" dirty="0" smtClean="0">
                <a:solidFill>
                  <a:schemeClr val="bg1"/>
                </a:solidFill>
                <a:latin typeface="Trebuchet MS"/>
                <a:cs typeface="Trebuchet MS"/>
              </a:rPr>
              <a:t> con </a:t>
            </a:r>
            <a:r>
              <a:rPr lang="en-US" sz="2400" i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cada</a:t>
            </a:r>
            <a:r>
              <a:rPr lang="en-US" sz="2400" i="1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grifo</a:t>
            </a:r>
            <a:r>
              <a:rPr lang="en-US" sz="2400" i="1" dirty="0" smtClean="0">
                <a:solidFill>
                  <a:schemeClr val="bg1"/>
                </a:solidFill>
                <a:latin typeface="Trebuchet MS"/>
                <a:cs typeface="Trebuchet MS"/>
              </a:rPr>
              <a:t>.</a:t>
            </a:r>
          </a:p>
        </p:txBody>
      </p:sp>
      <p:pic>
        <p:nvPicPr>
          <p:cNvPr id="2" name="Picture 1" descr="accessory-butto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42" y="2756646"/>
            <a:ext cx="7035434" cy="3547783"/>
          </a:xfrm>
          <a:prstGeom prst="rect">
            <a:avLst/>
          </a:prstGeom>
        </p:spPr>
      </p:pic>
      <p:pic>
        <p:nvPicPr>
          <p:cNvPr id="3" name="Picture 2" descr="kitchen-button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42" y="1195294"/>
            <a:ext cx="3960905" cy="520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70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-background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7409" y="0"/>
            <a:ext cx="7620709" cy="1157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Dispensador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 de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jabon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 y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locion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409" y="1374588"/>
            <a:ext cx="106306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2 </a:t>
            </a:r>
            <a:r>
              <a:rPr lang="en-US" sz="3200" b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Tradicionales</a:t>
            </a:r>
            <a:r>
              <a:rPr lang="en-US" sz="3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 and 1 </a:t>
            </a:r>
            <a:r>
              <a:rPr lang="en-US" sz="3200" b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Moderno</a:t>
            </a:r>
            <a:r>
              <a:rPr lang="en-US" sz="3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Estilos</a:t>
            </a:r>
            <a:endParaRPr lang="en-US" sz="3200" b="1" i="1" dirty="0" smtClean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5118" y="6042212"/>
            <a:ext cx="3802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Trebuchet MS"/>
                <a:cs typeface="Trebuchet MS"/>
              </a:rPr>
              <a:t>Sin </a:t>
            </a:r>
            <a:r>
              <a:rPr lang="en-US" sz="2000" i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goteo</a:t>
            </a:r>
            <a:endParaRPr lang="en-US" sz="2000" i="1" dirty="0" smtClean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2" name="Picture 1" descr="Soap-Dispenser-4055-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328" y="2236908"/>
            <a:ext cx="3704737" cy="3649166"/>
          </a:xfrm>
          <a:prstGeom prst="rect">
            <a:avLst/>
          </a:prstGeom>
        </p:spPr>
      </p:pic>
      <p:pic>
        <p:nvPicPr>
          <p:cNvPr id="3" name="Picture 2" descr="Soap-Dispenser-4060-S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53" y="2194670"/>
            <a:ext cx="3686946" cy="3631641"/>
          </a:xfrm>
          <a:prstGeom prst="rect">
            <a:avLst/>
          </a:prstGeom>
        </p:spPr>
      </p:pic>
      <p:pic>
        <p:nvPicPr>
          <p:cNvPr id="4" name="Picture 3" descr="Soap-Dispenser-4065-S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881" y="2487707"/>
            <a:ext cx="3041468" cy="318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85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p-backgrounds-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77409" y="0"/>
            <a:ext cx="10515600" cy="1135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/>
                <a:cs typeface="Garamond"/>
              </a:rPr>
              <a:t>Hecho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/>
                <a:cs typeface="Garamond"/>
              </a:rPr>
              <a:t> en EE.UU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  <a:latin typeface="Garamond"/>
              <a:cs typeface="Garamond"/>
            </a:endParaRPr>
          </a:p>
        </p:txBody>
      </p:sp>
      <p:pic>
        <p:nvPicPr>
          <p:cNvPr id="5" name="Picture 4" descr="new-factory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12192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5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-background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7409" y="0"/>
            <a:ext cx="7620709" cy="1157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Waterstone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Inventario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409" y="1374588"/>
            <a:ext cx="106306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Lllega</a:t>
            </a:r>
            <a:r>
              <a:rPr lang="en-US" sz="3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 el </a:t>
            </a:r>
            <a:r>
              <a:rPr lang="en-US" sz="3200" b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proximo</a:t>
            </a:r>
            <a:r>
              <a:rPr lang="en-US" sz="3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dia</a:t>
            </a:r>
            <a:endParaRPr lang="en-US" sz="3200" b="1" i="1" dirty="0" smtClean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7529" y="4600388"/>
            <a:ext cx="4713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  <a:latin typeface="Trebuchet MS"/>
                <a:cs typeface="Trebuchet MS"/>
              </a:rPr>
              <a:t>Se </a:t>
            </a:r>
            <a:r>
              <a:rPr lang="en-US" sz="2400" i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puede</a:t>
            </a:r>
            <a:r>
              <a:rPr lang="en-US" sz="2400" i="1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buscar</a:t>
            </a:r>
            <a:r>
              <a:rPr lang="en-US" sz="2400" i="1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para</a:t>
            </a:r>
            <a:r>
              <a:rPr lang="en-US" sz="2400" i="1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cosas</a:t>
            </a:r>
            <a:r>
              <a:rPr lang="en-US" sz="2400" i="1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nuevas</a:t>
            </a:r>
            <a:r>
              <a:rPr lang="en-US" sz="2400" i="1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cada</a:t>
            </a:r>
            <a:r>
              <a:rPr lang="en-US" sz="2400" i="1" dirty="0" smtClean="0">
                <a:solidFill>
                  <a:schemeClr val="bg1"/>
                </a:solidFill>
                <a:latin typeface="Trebuchet MS"/>
                <a:cs typeface="Trebuchet MS"/>
              </a:rPr>
              <a:t> dia.</a:t>
            </a:r>
          </a:p>
        </p:txBody>
      </p:sp>
      <p:pic>
        <p:nvPicPr>
          <p:cNvPr id="2" name="Picture 1" descr="on-the-shelf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7" y="2271058"/>
            <a:ext cx="4146177" cy="1477724"/>
          </a:xfrm>
          <a:prstGeom prst="rect">
            <a:avLst/>
          </a:prstGeom>
        </p:spPr>
      </p:pic>
      <p:pic>
        <p:nvPicPr>
          <p:cNvPr id="3" name="Picture 2" descr="ots-lis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967" y="2241176"/>
            <a:ext cx="6350598" cy="418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12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-background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3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9456"/>
            <a:ext cx="12192000" cy="580072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7409" y="0"/>
            <a:ext cx="7620709" cy="1157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Acero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inoxidable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 de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grado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marino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409" y="1374588"/>
            <a:ext cx="106306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Lo </a:t>
            </a:r>
            <a:r>
              <a:rPr lang="en-US" sz="3200" b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mejor</a:t>
            </a:r>
            <a:r>
              <a:rPr lang="en-US" sz="3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para</a:t>
            </a:r>
            <a:r>
              <a:rPr lang="en-US" sz="3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las</a:t>
            </a:r>
            <a:r>
              <a:rPr lang="en-US" sz="3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cocinas</a:t>
            </a:r>
            <a:r>
              <a:rPr lang="en-US" sz="3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afueras</a:t>
            </a:r>
            <a:endParaRPr lang="en-US" sz="3200" b="1" i="1" dirty="0" smtClean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33235" y="3287058"/>
            <a:ext cx="3638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  <a:latin typeface="Trebuchet MS"/>
                <a:cs typeface="Trebuchet MS"/>
              </a:rPr>
              <a:t>Maximum resistance to corrosion, pitting and staining from sitting </a:t>
            </a:r>
            <a:r>
              <a:rPr lang="en-US" sz="2400" i="1" smtClean="0">
                <a:solidFill>
                  <a:schemeClr val="bg1"/>
                </a:solidFill>
                <a:latin typeface="Trebuchet MS"/>
                <a:cs typeface="Trebuchet MS"/>
              </a:rPr>
              <a:t>water or </a:t>
            </a:r>
            <a:r>
              <a:rPr lang="en-US" sz="2400" i="1" dirty="0" smtClean="0">
                <a:solidFill>
                  <a:schemeClr val="bg1"/>
                </a:solidFill>
                <a:latin typeface="Trebuchet MS"/>
                <a:cs typeface="Trebuchet MS"/>
              </a:rPr>
              <a:t>soap.</a:t>
            </a:r>
          </a:p>
        </p:txBody>
      </p:sp>
    </p:spTree>
    <p:extLst>
      <p:ext uri="{BB962C8B-B14F-4D97-AF65-F5344CB8AC3E}">
        <p14:creationId xmlns:p14="http://schemas.microsoft.com/office/powerpoint/2010/main" val="2763048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-backgrounds-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classic-bronze-56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987" y="239059"/>
            <a:ext cx="5248122" cy="636494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77409" y="0"/>
            <a:ext cx="10515600" cy="1135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/>
                <a:cs typeface="Garamond"/>
              </a:rPr>
              <a:t>Color Nuevo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055" y="1486646"/>
            <a:ext cx="56178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2018 - Introducing the 30</a:t>
            </a:r>
            <a:r>
              <a:rPr lang="en-US" sz="3200" b="1" baseline="30000" dirty="0" smtClean="0">
                <a:solidFill>
                  <a:schemeClr val="bg1"/>
                </a:solidFill>
                <a:latin typeface="Trebuchet MS"/>
                <a:cs typeface="Trebuchet MS"/>
              </a:rPr>
              <a:t>th</a:t>
            </a:r>
            <a:r>
              <a:rPr lang="en-US" sz="3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 Finish to Our Product Line.</a:t>
            </a:r>
            <a:endParaRPr lang="en-US" sz="3200" b="1" i="1" dirty="0" smtClean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9" name="Picture 8" descr="classic-bronze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64" y="3009952"/>
            <a:ext cx="3494741" cy="175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8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-backgrounds-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056" y="1486645"/>
            <a:ext cx="8202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Muchas</a:t>
            </a:r>
            <a:r>
              <a:rPr lang="en-US" sz="5400" b="1" dirty="0" smtClean="0">
                <a:solidFill>
                  <a:schemeClr val="bg1"/>
                </a:solidFill>
                <a:latin typeface="Trebuchet MS"/>
                <a:cs typeface="Trebuchet MS"/>
              </a:rPr>
              <a:t> Gracias!</a:t>
            </a:r>
            <a:endParaRPr lang="en-US" sz="5400" b="1" i="1" dirty="0" smtClean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337" y="5785224"/>
            <a:ext cx="4412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www.waterstoneco.com</a:t>
            </a:r>
            <a:endParaRPr lang="en-US" i="1" dirty="0" smtClean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2" name="Picture 1" descr="waterstone-logo-dark-bkg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3" y="2901455"/>
            <a:ext cx="7288606" cy="2118781"/>
          </a:xfrm>
          <a:prstGeom prst="rect">
            <a:avLst/>
          </a:prstGeom>
        </p:spPr>
      </p:pic>
      <p:pic>
        <p:nvPicPr>
          <p:cNvPr id="8" name="Picture 7" descr="gantry-secti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871" y="0"/>
            <a:ext cx="2981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72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p-background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7409" y="0"/>
            <a:ext cx="10515600" cy="1135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/>
                <a:cs typeface="Garamond"/>
              </a:rPr>
              <a:t>Equipo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/>
                <a:cs typeface="Garamond"/>
              </a:rPr>
              <a:t> de </a:t>
            </a:r>
            <a:r>
              <a:rPr lang="en-US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/>
                <a:cs typeface="Garamond"/>
              </a:rPr>
              <a:t>liderazqo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  <a:latin typeface="Garamond"/>
              <a:cs typeface="Garamond"/>
            </a:endParaRPr>
          </a:p>
        </p:txBody>
      </p:sp>
      <p:pic>
        <p:nvPicPr>
          <p:cNvPr id="9" name="Picture 8" descr="Chris-Kur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54" y="1953260"/>
            <a:ext cx="2174688" cy="3044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Steve-Kliew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413" y="1917998"/>
            <a:ext cx="2189203" cy="3064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Paul-Yandel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060" y="1909034"/>
            <a:ext cx="2195606" cy="3073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926353" y="5341470"/>
            <a:ext cx="23308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rebuchet MS"/>
                <a:cs typeface="Trebuchet MS"/>
              </a:rPr>
              <a:t>Chris </a:t>
            </a:r>
            <a:r>
              <a:rPr lang="en-US" sz="2400" b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Kuran</a:t>
            </a:r>
            <a:endParaRPr lang="en-US" sz="2400" b="1" dirty="0" smtClean="0">
              <a:solidFill>
                <a:schemeClr val="bg1"/>
              </a:solidFill>
              <a:latin typeface="Trebuchet MS"/>
              <a:cs typeface="Trebuchet MS"/>
            </a:endParaRPr>
          </a:p>
          <a:p>
            <a:pPr algn="ctr"/>
            <a:r>
              <a:rPr lang="en-US" sz="2000" i="1" dirty="0" smtClean="0">
                <a:solidFill>
                  <a:schemeClr val="bg1"/>
                </a:solidFill>
                <a:latin typeface="Trebuchet MS"/>
                <a:cs typeface="Trebuchet MS"/>
              </a:rPr>
              <a:t>President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39129" y="5341470"/>
            <a:ext cx="29090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rebuchet MS"/>
                <a:cs typeface="Trebuchet MS"/>
              </a:rPr>
              <a:t>Steve </a:t>
            </a:r>
            <a:r>
              <a:rPr lang="en-US" sz="2400" b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Kliewer</a:t>
            </a:r>
            <a:endParaRPr lang="en-US" sz="2400" b="1" dirty="0" smtClean="0">
              <a:solidFill>
                <a:schemeClr val="bg1"/>
              </a:solidFill>
              <a:latin typeface="Trebuchet MS"/>
              <a:cs typeface="Trebuchet MS"/>
            </a:endParaRPr>
          </a:p>
          <a:p>
            <a:pPr algn="ctr"/>
            <a:r>
              <a:rPr lang="en-US" sz="2000" i="1" dirty="0" smtClean="0">
                <a:solidFill>
                  <a:schemeClr val="bg1"/>
                </a:solidFill>
                <a:latin typeface="Trebuchet MS"/>
                <a:cs typeface="Trebuchet MS"/>
              </a:rPr>
              <a:t>VP of Manufacturing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58200" y="5341470"/>
            <a:ext cx="29090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rebuchet MS"/>
                <a:cs typeface="Trebuchet MS"/>
              </a:rPr>
              <a:t>Paul </a:t>
            </a:r>
            <a:r>
              <a:rPr lang="en-US" sz="2400" b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Yandell</a:t>
            </a:r>
            <a:endParaRPr lang="en-US" sz="2400" b="1" dirty="0" smtClean="0">
              <a:solidFill>
                <a:schemeClr val="bg1"/>
              </a:solidFill>
              <a:latin typeface="Trebuchet MS"/>
              <a:cs typeface="Trebuchet MS"/>
            </a:endParaRPr>
          </a:p>
          <a:p>
            <a:pPr algn="ctr"/>
            <a:r>
              <a:rPr lang="en-US" sz="2000" i="1" dirty="0" smtClean="0">
                <a:solidFill>
                  <a:schemeClr val="bg1"/>
                </a:solidFill>
                <a:latin typeface="Trebuchet MS"/>
                <a:cs typeface="Trebuchet MS"/>
              </a:rPr>
              <a:t>VP of Operations</a:t>
            </a:r>
          </a:p>
        </p:txBody>
      </p:sp>
    </p:spTree>
    <p:extLst>
      <p:ext uri="{BB962C8B-B14F-4D97-AF65-F5344CB8AC3E}">
        <p14:creationId xmlns:p14="http://schemas.microsoft.com/office/powerpoint/2010/main" val="217022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-background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7409" y="0"/>
            <a:ext cx="7620709" cy="1157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La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Familia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Garamond"/>
              <a:cs typeface="Garamond"/>
            </a:endParaRPr>
          </a:p>
        </p:txBody>
      </p:sp>
      <p:pic>
        <p:nvPicPr>
          <p:cNvPr id="3" name="Picture 2" descr="employee-p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100"/>
            <a:ext cx="121920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3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-backgrounds-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77409" y="0"/>
            <a:ext cx="10515600" cy="1135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/>
                <a:cs typeface="Garamond"/>
              </a:rPr>
              <a:t>6 </a:t>
            </a:r>
            <a:r>
              <a:rPr lang="en-US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/>
                <a:cs typeface="Garamond"/>
              </a:rPr>
              <a:t>Estilos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  <a:latin typeface="Garamond"/>
              <a:cs typeface="Garamond"/>
            </a:endParaRPr>
          </a:p>
        </p:txBody>
      </p:sp>
      <p:pic>
        <p:nvPicPr>
          <p:cNvPr id="4" name="Picture 3" descr="6-types-of-faucet-suit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7" y="2454000"/>
            <a:ext cx="11092102" cy="3007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30409" y="1561353"/>
            <a:ext cx="106306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3 </a:t>
            </a:r>
            <a:r>
              <a:rPr lang="en-US" sz="3200" b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Tradicional</a:t>
            </a:r>
            <a:r>
              <a:rPr lang="en-US" sz="3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 y 3 </a:t>
            </a:r>
            <a:r>
              <a:rPr lang="en-US" sz="3200" b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Moderno</a:t>
            </a:r>
            <a:r>
              <a:rPr lang="en-US" sz="3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Estilos</a:t>
            </a:r>
            <a:endParaRPr lang="en-US" sz="3200" b="1" i="1" dirty="0" smtClean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33739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-background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7409" y="0"/>
            <a:ext cx="10515600" cy="1135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Colecciones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Garamond"/>
              <a:cs typeface="Garamond"/>
            </a:endParaRPr>
          </a:p>
        </p:txBody>
      </p:sp>
      <p:pic>
        <p:nvPicPr>
          <p:cNvPr id="2" name="Picture 1" descr="annapolis-big-sui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59" y="2124101"/>
            <a:ext cx="10951882" cy="33816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0409" y="1374588"/>
            <a:ext cx="106306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Cada</a:t>
            </a:r>
            <a:r>
              <a:rPr lang="en-US" sz="3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coleccion</a:t>
            </a:r>
            <a:r>
              <a:rPr lang="en-US" sz="3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incluye</a:t>
            </a:r>
            <a:r>
              <a:rPr lang="en-US" sz="3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 10 </a:t>
            </a:r>
            <a:r>
              <a:rPr lang="en-US" sz="3200" b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piezas</a:t>
            </a:r>
            <a:endParaRPr lang="en-US" sz="3200" b="1" i="1" dirty="0" smtClean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647" y="5780742"/>
            <a:ext cx="10563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Trebuchet MS"/>
                <a:cs typeface="Trebuchet MS"/>
              </a:rPr>
              <a:t>Add matching accessories </a:t>
            </a:r>
            <a:r>
              <a:rPr lang="mr-IN" sz="2000" i="1" dirty="0" smtClean="0">
                <a:solidFill>
                  <a:schemeClr val="bg1"/>
                </a:solidFill>
                <a:latin typeface="Trebuchet MS"/>
                <a:cs typeface="Trebuchet MS"/>
              </a:rPr>
              <a:t>–</a:t>
            </a:r>
            <a:r>
              <a:rPr lang="en-US" sz="2000" i="1" dirty="0" smtClean="0">
                <a:solidFill>
                  <a:schemeClr val="bg1"/>
                </a:solidFill>
                <a:latin typeface="Trebuchet MS"/>
                <a:cs typeface="Trebuchet MS"/>
              </a:rPr>
              <a:t> Side Spray, Air Switch, Air Gaps, Soap/Lotion Dispensers and Escutcheon Plates.</a:t>
            </a:r>
          </a:p>
        </p:txBody>
      </p:sp>
    </p:spTree>
    <p:extLst>
      <p:ext uri="{BB962C8B-B14F-4D97-AF65-F5344CB8AC3E}">
        <p14:creationId xmlns:p14="http://schemas.microsoft.com/office/powerpoint/2010/main" val="2949456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-background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7409" y="0"/>
            <a:ext cx="7620709" cy="1157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Potfillers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409" y="1374588"/>
            <a:ext cx="10630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rebuchet MS"/>
                <a:cs typeface="Trebuchet MS"/>
              </a:rPr>
              <a:t>Wall and Counter Mounted</a:t>
            </a:r>
            <a:endParaRPr lang="en-US" sz="3600" b="1" i="1" dirty="0" smtClean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2" name="Picture 1" descr="Wall-potfiller-3200-P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472" y="3877235"/>
            <a:ext cx="2855918" cy="1934884"/>
          </a:xfrm>
          <a:prstGeom prst="rect">
            <a:avLst/>
          </a:prstGeom>
        </p:spPr>
      </p:pic>
      <p:pic>
        <p:nvPicPr>
          <p:cNvPr id="3" name="Picture 2" descr="Wall-Potfiller-3100-S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178" y="4093881"/>
            <a:ext cx="3045048" cy="2002119"/>
          </a:xfrm>
          <a:prstGeom prst="rect">
            <a:avLst/>
          </a:prstGeom>
        </p:spPr>
      </p:pic>
      <p:pic>
        <p:nvPicPr>
          <p:cNvPr id="4" name="Picture 3" descr="Counter-Potfiller-3400-C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88" y="2284182"/>
            <a:ext cx="3137647" cy="4240064"/>
          </a:xfrm>
          <a:prstGeom prst="rect">
            <a:avLst/>
          </a:prstGeom>
        </p:spPr>
      </p:pic>
      <p:pic>
        <p:nvPicPr>
          <p:cNvPr id="6" name="Picture 5" descr="Counter-Potfiller-3300-S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853" y="2144058"/>
            <a:ext cx="3387912" cy="4469540"/>
          </a:xfrm>
          <a:prstGeom prst="rect">
            <a:avLst/>
          </a:prstGeom>
        </p:spPr>
      </p:pic>
      <p:pic>
        <p:nvPicPr>
          <p:cNvPr id="9" name="Picture 8" descr="CHECK-VALV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29" y="2275820"/>
            <a:ext cx="2427942" cy="2992438"/>
          </a:xfrm>
          <a:prstGeom prst="rect">
            <a:avLst/>
          </a:prstGeom>
        </p:spPr>
      </p:pic>
      <p:pic>
        <p:nvPicPr>
          <p:cNvPr id="8" name="Picture 7" descr="AHL_16100621378-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706" y="-261470"/>
            <a:ext cx="6037730" cy="7547162"/>
          </a:xfrm>
          <a:prstGeom prst="rect">
            <a:avLst/>
          </a:prstGeom>
        </p:spPr>
      </p:pic>
      <p:pic>
        <p:nvPicPr>
          <p:cNvPr id="12" name="Picture 11" descr="Unknown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997" y="-194235"/>
            <a:ext cx="4921623" cy="739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-background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7409" y="0"/>
            <a:ext cx="10515600" cy="1135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Garantia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 de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por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vida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 </a:t>
            </a:r>
          </a:p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Con Gomez y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Hilman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410" y="1441823"/>
            <a:ext cx="59391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Lifetime Functional Warranty</a:t>
            </a:r>
            <a:endParaRPr lang="en-US" sz="3200" b="1" i="1" dirty="0" smtClean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884" y="2067859"/>
            <a:ext cx="4295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Trebuchet MS"/>
                <a:cs typeface="Trebuchet MS"/>
              </a:rPr>
              <a:t>The Last Faucet You’ll Ever Buy</a:t>
            </a:r>
          </a:p>
        </p:txBody>
      </p:sp>
      <p:pic>
        <p:nvPicPr>
          <p:cNvPr id="3" name="Picture 2" descr="gantry-sec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871" y="0"/>
            <a:ext cx="2981325" cy="6858000"/>
          </a:xfrm>
          <a:prstGeom prst="rect">
            <a:avLst/>
          </a:prstGeom>
        </p:spPr>
      </p:pic>
      <p:pic>
        <p:nvPicPr>
          <p:cNvPr id="4" name="Picture 3" descr="lifetime-warranty-white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16" y="2710716"/>
            <a:ext cx="4690036" cy="342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25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-background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7409" y="0"/>
            <a:ext cx="10515600" cy="1135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409" y="1374588"/>
            <a:ext cx="10630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Tanque</a:t>
            </a:r>
            <a:r>
              <a:rPr lang="en-US" sz="3600" b="1" dirty="0" smtClean="0">
                <a:solidFill>
                  <a:schemeClr val="bg1"/>
                </a:solidFill>
                <a:latin typeface="Trebuchet MS"/>
                <a:cs typeface="Trebuchet MS"/>
              </a:rPr>
              <a:t> de </a:t>
            </a:r>
            <a:r>
              <a:rPr lang="en-US" sz="3600" b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agua</a:t>
            </a:r>
            <a:r>
              <a:rPr lang="en-US" sz="3600" b="1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caliente</a:t>
            </a:r>
            <a:endParaRPr lang="en-US" sz="3600" b="1" dirty="0" smtClean="0">
              <a:solidFill>
                <a:schemeClr val="bg1"/>
              </a:solidFill>
              <a:latin typeface="Trebuchet MS"/>
              <a:cs typeface="Trebuchet MS"/>
            </a:endParaRPr>
          </a:p>
          <a:p>
            <a:r>
              <a:rPr lang="en-US" sz="3600" b="1" i="1" dirty="0" smtClean="0">
                <a:solidFill>
                  <a:schemeClr val="bg1"/>
                </a:solidFill>
                <a:latin typeface="Trebuchet MS"/>
                <a:cs typeface="Trebuchet MS"/>
              </a:rPr>
              <a:t>Y </a:t>
            </a:r>
            <a:r>
              <a:rPr lang="en-US" sz="3600" b="1" i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filtro</a:t>
            </a:r>
            <a:r>
              <a:rPr lang="en-US" sz="3600" b="1" i="1" dirty="0" smtClean="0">
                <a:solidFill>
                  <a:schemeClr val="bg1"/>
                </a:solidFill>
                <a:latin typeface="Trebuchet MS"/>
                <a:cs typeface="Trebuchet MS"/>
              </a:rPr>
              <a:t> de </a:t>
            </a:r>
            <a:r>
              <a:rPr lang="en-US" sz="3600" b="1" i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agua</a:t>
            </a:r>
            <a:endParaRPr lang="en-US" sz="3600" b="1" i="1" dirty="0" smtClean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43941" y="5623860"/>
            <a:ext cx="1725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  <a:latin typeface="Trebuchet MS"/>
                <a:cs typeface="Trebuchet MS"/>
              </a:rPr>
              <a:t>Includes Pressure Regulator Valve</a:t>
            </a:r>
          </a:p>
        </p:txBody>
      </p:sp>
      <p:pic>
        <p:nvPicPr>
          <p:cNvPr id="2" name="Picture 1" descr="ultimate-diagram.jp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949" y="851364"/>
            <a:ext cx="6485816" cy="611869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Picture 3" descr="Hot-Tank-5000-pr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62" y="1990914"/>
            <a:ext cx="3244726" cy="486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94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12880</TotalTime>
  <Words>276</Words>
  <Application>Microsoft Macintosh PowerPoint</Application>
  <PresentationFormat>Custom</PresentationFormat>
  <Paragraphs>67</Paragraphs>
  <Slides>23</Slides>
  <Notes>6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Hill</dc:creator>
  <cp:lastModifiedBy>Darcy  Kuran</cp:lastModifiedBy>
  <cp:revision>172</cp:revision>
  <cp:lastPrinted>2017-07-20T01:17:15Z</cp:lastPrinted>
  <dcterms:created xsi:type="dcterms:W3CDTF">2017-04-05T15:53:01Z</dcterms:created>
  <dcterms:modified xsi:type="dcterms:W3CDTF">2018-05-08T16:47:18Z</dcterms:modified>
</cp:coreProperties>
</file>