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>
                <a:solidFill>
                  <a:srgbClr val="000000"/>
                </a:solidFill>
              </a:defRPr>
            </a:lvl1pPr>
            <a:lvl2pPr marL="0" indent="457200" algn="ctr">
              <a:buSzTx/>
              <a:buFontTx/>
              <a:buNone/>
              <a:defRPr sz="2400">
                <a:solidFill>
                  <a:srgbClr val="000000"/>
                </a:solidFill>
              </a:defRPr>
            </a:lvl2pPr>
            <a:lvl3pPr marL="0" indent="914400" algn="ctr">
              <a:buSzTx/>
              <a:buFontTx/>
              <a:buNone/>
              <a:defRPr sz="2400">
                <a:solidFill>
                  <a:srgbClr val="000000"/>
                </a:solidFill>
              </a:defRPr>
            </a:lvl3pPr>
            <a:lvl4pPr marL="0" indent="1371600" algn="ctr">
              <a:buSzTx/>
              <a:buFontTx/>
              <a:buNone/>
              <a:defRPr sz="2400">
                <a:solidFill>
                  <a:srgbClr val="000000"/>
                </a:solidFill>
              </a:defRPr>
            </a:lvl4pPr>
            <a:lvl5pPr marL="0" indent="1828800" algn="ctr">
              <a:buSzTx/>
              <a:buFontTx/>
              <a:buNone/>
              <a:defRPr sz="2400">
                <a:solidFill>
                  <a:srgbClr val="000000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>
                <a:solidFill>
                  <a:srgbClr val="000000"/>
                </a:solidFill>
              </a:defRPr>
            </a:lvl1pPr>
            <a:lvl2pPr marL="0" indent="457200">
              <a:buSzTx/>
              <a:buFontTx/>
              <a:buNone/>
              <a:defRPr b="1" sz="2400">
                <a:solidFill>
                  <a:srgbClr val="000000"/>
                </a:solidFill>
              </a:defRPr>
            </a:lvl2pPr>
            <a:lvl3pPr marL="0" indent="914400">
              <a:buSzTx/>
              <a:buFontTx/>
              <a:buNone/>
              <a:defRPr b="1" sz="2400">
                <a:solidFill>
                  <a:srgbClr val="000000"/>
                </a:solidFill>
              </a:defRPr>
            </a:lvl3pPr>
            <a:lvl4pPr marL="0" indent="1371600">
              <a:buSzTx/>
              <a:buFontTx/>
              <a:buNone/>
              <a:defRPr b="1" sz="2400">
                <a:solidFill>
                  <a:srgbClr val="000000"/>
                </a:solidFill>
              </a:defRPr>
            </a:lvl4pPr>
            <a:lvl5pPr marL="0" indent="1828800">
              <a:buSzTx/>
              <a:buFontTx/>
              <a:buNone/>
              <a:defRPr b="1" sz="2400">
                <a:solidFill>
                  <a:srgbClr val="000000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400">
                <a:solidFill>
                  <a:srgbClr val="000000"/>
                </a:solidFill>
              </a:defRPr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 marL="228600" indent="-228600">
              <a:defRPr sz="3200">
                <a:solidFill>
                  <a:srgbClr val="000000"/>
                </a:solidFill>
              </a:defRPr>
            </a:lvl1pPr>
            <a:lvl2pPr marL="718457" indent="-261257">
              <a:defRPr sz="3200">
                <a:solidFill>
                  <a:srgbClr val="000000"/>
                </a:solidFill>
              </a:defRPr>
            </a:lvl2pPr>
            <a:lvl3pPr marL="1219200" indent="-304800">
              <a:defRPr sz="3200">
                <a:solidFill>
                  <a:srgbClr val="000000"/>
                </a:solidFill>
              </a:defRPr>
            </a:lvl3pPr>
            <a:lvl4pPr marL="1737360" indent="-365760">
              <a:defRPr sz="3200">
                <a:solidFill>
                  <a:srgbClr val="000000"/>
                </a:solidFill>
              </a:defRPr>
            </a:lvl4pPr>
            <a:lvl5pPr marL="2194560" indent="-365760">
              <a:defRPr sz="3200">
                <a:solidFill>
                  <a:srgbClr val="000000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>
                <a:solidFill>
                  <a:srgbClr val="000000"/>
                </a:solidFill>
              </a:defRPr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>
                <a:solidFill>
                  <a:srgbClr val="000000"/>
                </a:solidFill>
              </a:defRPr>
            </a:lvl1pPr>
            <a:lvl2pPr marL="0" indent="457200">
              <a:buSzTx/>
              <a:buFontTx/>
              <a:buNone/>
              <a:defRPr sz="1600">
                <a:solidFill>
                  <a:srgbClr val="000000"/>
                </a:solidFill>
              </a:defRPr>
            </a:lvl2pPr>
            <a:lvl3pPr marL="0" indent="914400">
              <a:buSzTx/>
              <a:buFontTx/>
              <a:buNone/>
              <a:defRPr sz="1600">
                <a:solidFill>
                  <a:srgbClr val="000000"/>
                </a:solidFill>
              </a:defRPr>
            </a:lvl3pPr>
            <a:lvl4pPr marL="0" indent="1371600">
              <a:buSzTx/>
              <a:buFontTx/>
              <a:buNone/>
              <a:defRPr sz="1600">
                <a:solidFill>
                  <a:srgbClr val="000000"/>
                </a:solidFill>
              </a:defRPr>
            </a:lvl4pPr>
            <a:lvl5pPr marL="0" indent="1828800">
              <a:buSzTx/>
              <a:buFontTx/>
              <a:buNone/>
              <a:defRPr sz="1600">
                <a:solidFill>
                  <a:srgbClr val="000000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146957" marR="0" indent="-146957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1pPr>
      <a:lvl2pPr marL="628650" marR="0" indent="-1714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2pPr>
      <a:lvl3pPr marL="1120139" marR="0" indent="-2057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3pPr>
      <a:lvl4pPr marL="16002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4pPr>
      <a:lvl5pPr marL="20574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5pPr>
      <a:lvl6pPr marL="2514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6pPr>
      <a:lvl7pPr marL="29718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7pPr>
      <a:lvl8pPr marL="34290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8pPr>
      <a:lvl9pPr marL="38862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1800" u="none">
          <a:solidFill>
            <a:srgbClr val="FFFFFF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12.jpeg"/><Relationship Id="rId4" Type="http://schemas.openxmlformats.org/officeDocument/2006/relationships/image" Target="../media/image6.png"/><Relationship Id="rId5" Type="http://schemas.openxmlformats.org/officeDocument/2006/relationships/image" Target="../media/image3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13.png"/><Relationship Id="rId4" Type="http://schemas.openxmlformats.org/officeDocument/2006/relationships/image" Target="../media/image14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15.png"/><Relationship Id="rId4" Type="http://schemas.openxmlformats.org/officeDocument/2006/relationships/image" Target="../media/image16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17.png"/><Relationship Id="rId4" Type="http://schemas.openxmlformats.org/officeDocument/2006/relationships/image" Target="../media/image15.jpeg"/><Relationship Id="rId5" Type="http://schemas.openxmlformats.org/officeDocument/2006/relationships/image" Target="../media/image18.png"/><Relationship Id="rId6" Type="http://schemas.openxmlformats.org/officeDocument/2006/relationships/image" Target="../media/image3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18.png"/><Relationship Id="rId4" Type="http://schemas.openxmlformats.org/officeDocument/2006/relationships/image" Target="../media/image19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1.pn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2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20.png"/><Relationship Id="rId4" Type="http://schemas.openxmlformats.org/officeDocument/2006/relationships/image" Target="../media/image21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24.png"/><Relationship Id="rId4" Type="http://schemas.openxmlformats.org/officeDocument/2006/relationships/image" Target="../media/image25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16.jpeg"/><Relationship Id="rId4" Type="http://schemas.openxmlformats.org/officeDocument/2006/relationships/image" Target="../media/image3.png"/><Relationship Id="rId5" Type="http://schemas.openxmlformats.org/officeDocument/2006/relationships/image" Target="../media/image30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31.png"/><Relationship Id="rId4" Type="http://schemas.openxmlformats.org/officeDocument/2006/relationships/image" Target="../media/image32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36.png"/><Relationship Id="rId6" Type="http://schemas.openxmlformats.org/officeDocument/2006/relationships/image" Target="../media/image37.pn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3" Type="http://schemas.openxmlformats.org/officeDocument/2006/relationships/image" Target="../media/image1.tif"/><Relationship Id="rId4" Type="http://schemas.openxmlformats.org/officeDocument/2006/relationships/image" Target="../media/image2.tif"/><Relationship Id="rId5" Type="http://schemas.openxmlformats.org/officeDocument/2006/relationships/image" Target="../media/image3.tif"/><Relationship Id="rId6" Type="http://schemas.openxmlformats.org/officeDocument/2006/relationships/image" Target="../media/image4.tif"/><Relationship Id="rId7" Type="http://schemas.openxmlformats.org/officeDocument/2006/relationships/image" Target="../media/image5.tif"/><Relationship Id="rId8" Type="http://schemas.openxmlformats.org/officeDocument/2006/relationships/image" Target="../media/image6.tif"/><Relationship Id="rId9" Type="http://schemas.openxmlformats.org/officeDocument/2006/relationships/image" Target="../media/image39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42.png"/><Relationship Id="rId4" Type="http://schemas.openxmlformats.org/officeDocument/2006/relationships/image" Target="../media/image20.jpe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3" Type="http://schemas.openxmlformats.org/officeDocument/2006/relationships/image" Target="../media/image43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3" Type="http://schemas.openxmlformats.org/officeDocument/2006/relationships/image" Target="../media/image3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bath-PK-cover.jpg" descr="bath-PK-cov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wheel-onwall-close-up.jpg" descr="wheel-onwall-close-up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32731" y="808304"/>
            <a:ext cx="8960954" cy="6056302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24" name="5125-wheel-SB.png" descr="5125-wheel-SB.png"/>
          <p:cNvPicPr>
            <a:picLocks noChangeAspect="1"/>
          </p:cNvPicPr>
          <p:nvPr/>
        </p:nvPicPr>
        <p:blipFill>
          <a:blip r:embed="rId4">
            <a:extLst/>
          </a:blip>
          <a:srcRect l="5394" t="0" r="5394" b="0"/>
          <a:stretch>
            <a:fillRect/>
          </a:stretch>
        </p:blipFill>
        <p:spPr>
          <a:xfrm>
            <a:off x="-21596" y="0"/>
            <a:ext cx="4268897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title-inspire.png" descr="title-inspire.png"/>
          <p:cNvPicPr>
            <a:picLocks noChangeAspect="1"/>
          </p:cNvPicPr>
          <p:nvPr/>
        </p:nvPicPr>
        <p:blipFill>
          <a:blip r:embed="rId5">
            <a:extLst/>
          </a:blip>
          <a:srcRect l="1159" t="0" r="69055" b="0"/>
          <a:stretch>
            <a:fillRect/>
          </a:stretch>
        </p:blipFill>
        <p:spPr>
          <a:xfrm>
            <a:off x="4701599" y="189552"/>
            <a:ext cx="2414974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id-bath-1.jpg" descr="grid-bath-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rid-deck-mount.jpg" descr="grid-deck-mount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K-wheel-shower.png" descr="PK-wheel-show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271065" y="961634"/>
            <a:ext cx="5540540" cy="5651351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Wheel spring technology allows the hand shower to be extracted from holder with ease.…"/>
          <p:cNvSpPr txBox="1"/>
          <p:nvPr/>
        </p:nvSpPr>
        <p:spPr>
          <a:xfrm>
            <a:off x="444922" y="1269586"/>
            <a:ext cx="4991558" cy="4832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Wheel spring technology allows the hand shower to be extracted from holder with ease.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Hand shower hose locks in place when deployed, then auto retracts with a gentle tug.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68” hose length. 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4” wide spray face.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1.75 gpm flow rate.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Hand shower can be adjusted up and down to desired spray angle.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Hand shower includes thumb tab for a smooth transition between spray options.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3 individual spray options - firm, massage or soft aerated spray.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Resistant to reverse osmosis water.</a:t>
            </a:r>
          </a:p>
        </p:txBody>
      </p:sp>
      <p:sp>
        <p:nvSpPr>
          <p:cNvPr id="133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34" name="title-wheel-shower.png" descr="title-wheel-shower.png"/>
          <p:cNvPicPr>
            <a:picLocks noChangeAspect="1"/>
          </p:cNvPicPr>
          <p:nvPr/>
        </p:nvPicPr>
        <p:blipFill>
          <a:blip r:embed="rId4">
            <a:extLst/>
          </a:blip>
          <a:srcRect l="1159" t="0" r="1159" b="0"/>
          <a:stretch>
            <a:fillRect/>
          </a:stretch>
        </p:blipFill>
        <p:spPr>
          <a:xfrm>
            <a:off x="459799" y="189552"/>
            <a:ext cx="7920027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4” wide spray face.…"/>
          <p:cNvSpPr txBox="1"/>
          <p:nvPr/>
        </p:nvSpPr>
        <p:spPr>
          <a:xfrm>
            <a:off x="7188623" y="1382856"/>
            <a:ext cx="4389534" cy="4296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4” wide spray face.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9” shower arm reach.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1.75 gpm maximum flow rate.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5-1/2”W x 7-1/4”H back plate.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Shower head includes thumb tab for a smooth transition between spray options.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3 individual spray options - firm, massage or soft aerated spray.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Shower head can swivel in any direction for desired spray angle.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Resistant to reverse osmosis water.</a:t>
            </a:r>
          </a:p>
        </p:txBody>
      </p:sp>
      <p:sp>
        <p:nvSpPr>
          <p:cNvPr id="137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38" name="title-wall-shower.png" descr="title-wall-shower.png"/>
          <p:cNvPicPr>
            <a:picLocks noChangeAspect="1"/>
          </p:cNvPicPr>
          <p:nvPr/>
        </p:nvPicPr>
        <p:blipFill>
          <a:blip r:embed="rId3">
            <a:extLst/>
          </a:blip>
          <a:srcRect l="1159" t="0" r="1159" b="0"/>
          <a:stretch>
            <a:fillRect/>
          </a:stretch>
        </p:blipFill>
        <p:spPr>
          <a:xfrm>
            <a:off x="472499" y="189552"/>
            <a:ext cx="7920027" cy="4713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PK-wall-shower2.png" descr="PK-wall-shower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69550" y="933849"/>
            <a:ext cx="6041304" cy="58401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42" name="Wheeled slide bar allows for variable shower heights.…"/>
          <p:cNvSpPr txBox="1"/>
          <p:nvPr/>
        </p:nvSpPr>
        <p:spPr>
          <a:xfrm>
            <a:off x="418753" y="1251272"/>
            <a:ext cx="5398404" cy="35065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Wheeled slide bar allows for variable shower heights.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Bar mount locks hand shower in place to desired height, angle and position.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4” wide spray face.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60” hose length.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1.75 gpm flow rate.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Hand shower includes thumb tab lock for a smooth transition between spray options.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3 individual spray options – firm, massage or soft aerated spray.</a:t>
            </a:r>
          </a:p>
        </p:txBody>
      </p:sp>
      <p:pic>
        <p:nvPicPr>
          <p:cNvPr id="143" name="slide-bar-hand-1.png" descr="slide-bar-hand-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72318" y="40927"/>
            <a:ext cx="5820729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title-slide-bar.png" descr="title-slide-bar.png"/>
          <p:cNvPicPr>
            <a:picLocks noChangeAspect="1"/>
          </p:cNvPicPr>
          <p:nvPr/>
        </p:nvPicPr>
        <p:blipFill>
          <a:blip r:embed="rId4">
            <a:extLst/>
          </a:blip>
          <a:srcRect l="1159" t="0" r="1159" b="0"/>
          <a:stretch>
            <a:fillRect/>
          </a:stretch>
        </p:blipFill>
        <p:spPr>
          <a:xfrm>
            <a:off x="447099" y="189552"/>
            <a:ext cx="7920027" cy="471311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Text"/>
          <p:cNvSpPr txBox="1"/>
          <p:nvPr/>
        </p:nvSpPr>
        <p:spPr>
          <a:xfrm>
            <a:off x="5855122" y="3262456"/>
            <a:ext cx="481756" cy="333088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K-thermo.png" descr="PK-therm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09600" y="1110499"/>
            <a:ext cx="3882276" cy="5357541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Rough-in valve required (sold separately, model #10120).…"/>
          <p:cNvSpPr txBox="1"/>
          <p:nvPr/>
        </p:nvSpPr>
        <p:spPr>
          <a:xfrm>
            <a:off x="6462502" y="1344756"/>
            <a:ext cx="4785493" cy="43103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Rough-in valve required (sold separately, model #10120).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Independent controls for volume and water temperature.</a:t>
            </a: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FFFFFF"/>
                </a:solidFill>
              </a:defRPr>
            </a:pPr>
            <a:r>
              <a:t>• Hot limit stop prevents scalding.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Push and turn handle feature overrides hot limit stop to increase water temperature.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Volume control operates by stainless steel mechanical gear and drive screw system with 3/4 turn high flow ceramic disc cartridge.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6-1/2”W x 11”H trim plate size.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Includes cartridge stem extension kit for wall thickness up to 3”.</a:t>
            </a:r>
          </a:p>
        </p:txBody>
      </p:sp>
      <p:sp>
        <p:nvSpPr>
          <p:cNvPr id="149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50" name="title-thermo.png" descr="title-thermo.png"/>
          <p:cNvPicPr>
            <a:picLocks noChangeAspect="1"/>
          </p:cNvPicPr>
          <p:nvPr/>
        </p:nvPicPr>
        <p:blipFill>
          <a:blip r:embed="rId4">
            <a:extLst/>
          </a:blip>
          <a:srcRect l="1159" t="0" r="1159" b="0"/>
          <a:stretch>
            <a:fillRect/>
          </a:stretch>
        </p:blipFill>
        <p:spPr>
          <a:xfrm>
            <a:off x="485199" y="189552"/>
            <a:ext cx="7920027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PK-diverter.png" descr="PK-divert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5649" y="1576817"/>
            <a:ext cx="4481199" cy="4425184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Rough-in valve required (sold separately, model #10121).…"/>
          <p:cNvSpPr txBox="1"/>
          <p:nvPr/>
        </p:nvSpPr>
        <p:spPr>
          <a:xfrm>
            <a:off x="6045622" y="1408256"/>
            <a:ext cx="5587813" cy="2843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Rough-in valve required (sold separately, model #10121).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Single handle diverter allows a quick switch between 2 or 3 individual components.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Provides 18 gpm flow rate at 45 psi.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When turned, handle gently clicks into desired function.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6-1/2”W x 6-1/2”H trim plate size.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Includes cartridge stem extension kit for wall thickness up to 3”.</a:t>
            </a:r>
          </a:p>
        </p:txBody>
      </p:sp>
      <p:sp>
        <p:nvSpPr>
          <p:cNvPr id="154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55" name="title-diverter.png" descr="title-diverter.png"/>
          <p:cNvPicPr>
            <a:picLocks noChangeAspect="1"/>
          </p:cNvPicPr>
          <p:nvPr/>
        </p:nvPicPr>
        <p:blipFill>
          <a:blip r:embed="rId4">
            <a:extLst/>
          </a:blip>
          <a:srcRect l="1159" t="0" r="1159" b="0"/>
          <a:stretch>
            <a:fillRect/>
          </a:stretch>
        </p:blipFill>
        <p:spPr>
          <a:xfrm>
            <a:off x="447099" y="189552"/>
            <a:ext cx="7920027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freestanding-tub-filler-2.png" descr="freestanding-tub-filler-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642861" y="899242"/>
            <a:ext cx="1666577" cy="5873396"/>
          </a:xfrm>
          <a:prstGeom prst="rect">
            <a:avLst/>
          </a:prstGeom>
          <a:ln w="12700">
            <a:miter lim="400000"/>
          </a:ln>
        </p:spPr>
      </p:pic>
      <p:sp>
        <p:nvSpPr>
          <p:cNvPr id="158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59" name="3710-12-bath-pk.jpg" descr="3710-12-bath-pk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508" y="0"/>
            <a:ext cx="4779975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" name="freestanding-tub-filler-1.png" descr="freestanding-tub-filler-1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167816" y="-1"/>
            <a:ext cx="3437573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" name="title-inspire.png" descr="title-inspire.png"/>
          <p:cNvPicPr>
            <a:picLocks noChangeAspect="1"/>
          </p:cNvPicPr>
          <p:nvPr/>
        </p:nvPicPr>
        <p:blipFill>
          <a:blip r:embed="rId6">
            <a:extLst/>
          </a:blip>
          <a:srcRect l="1159" t="0" r="69055" b="0"/>
          <a:stretch>
            <a:fillRect/>
          </a:stretch>
        </p:blipFill>
        <p:spPr>
          <a:xfrm>
            <a:off x="5095299" y="189552"/>
            <a:ext cx="2414974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64" name="freestanding-tub-filler-1.png" descr="freestanding-tub-filler-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685216" y="-107410"/>
            <a:ext cx="3437573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Floor mounted, single post design.…"/>
          <p:cNvSpPr txBox="1"/>
          <p:nvPr/>
        </p:nvSpPr>
        <p:spPr>
          <a:xfrm>
            <a:off x="457622" y="1217756"/>
            <a:ext cx="3911115" cy="51001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Floor mounted, single post design.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ADA compliant lever handles control desired volume and temperature.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Push lever diverts water flow between tub spout and hand shower.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Overall height: 62-⅛”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17” articulated spout reach.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Long reaching 60” spray hose.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Spray arm spring technology allows hand shower to extend with ease.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Hand shower includes thumb tab lock for a smooth transition between spray options.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3 individual spray options – firm, massage or soft aerated spray.</a:t>
            </a:r>
          </a:p>
        </p:txBody>
      </p:sp>
      <p:pic>
        <p:nvPicPr>
          <p:cNvPr id="166" name="title-free-tub.png" descr="title-free-tub.png"/>
          <p:cNvPicPr>
            <a:picLocks noChangeAspect="1"/>
          </p:cNvPicPr>
          <p:nvPr/>
        </p:nvPicPr>
        <p:blipFill>
          <a:blip r:embed="rId4">
            <a:extLst/>
          </a:blip>
          <a:srcRect l="1159" t="0" r="1159" b="0"/>
          <a:stretch>
            <a:fillRect/>
          </a:stretch>
        </p:blipFill>
        <p:spPr>
          <a:xfrm>
            <a:off x="497899" y="189552"/>
            <a:ext cx="7920027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284;p2" descr="Google Shape;284;p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1149" y="1355974"/>
            <a:ext cx="3747351" cy="4705403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Google Shape;286;p2"/>
          <p:cNvSpPr txBox="1"/>
          <p:nvPr/>
        </p:nvSpPr>
        <p:spPr>
          <a:xfrm>
            <a:off x="7593200" y="1643525"/>
            <a:ext cx="4318401" cy="15376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49" tIns="60949" rIns="60949" bIns="60949">
            <a:spAutoFit/>
          </a:bodyPr>
          <a:lstStyle/>
          <a:p>
            <a:pPr>
              <a:defRPr>
                <a:solidFill>
                  <a:srgbClr val="FFFFFF"/>
                </a:solidFill>
                <a:latin typeface="Oswald Medium"/>
                <a:ea typeface="Oswald Medium"/>
                <a:cs typeface="Oswald Medium"/>
                <a:sym typeface="Oswald Medium"/>
              </a:defRPr>
            </a:pPr>
            <a:r>
              <a:t>FOUNDED IN 1999 BY CHRIS KURAN</a:t>
            </a:r>
          </a:p>
          <a:p>
            <a:pPr marL="457200" indent="-330200">
              <a:buClr>
                <a:srgbClr val="FFFFFF"/>
              </a:buClr>
              <a:buSzPts val="1600"/>
              <a:buFont typeface="Arial"/>
              <a:buChar char="●"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Initially provided parts and components.</a:t>
            </a:r>
          </a:p>
          <a:p>
            <a:pPr marL="457200" indent="-330200">
              <a:buClr>
                <a:srgbClr val="FFFFFF"/>
              </a:buClr>
              <a:buSzPts val="1600"/>
              <a:buFont typeface="Arial"/>
              <a:buChar char="●"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2002 launched Waterstone decorative Filtration Faucets.</a:t>
            </a:r>
          </a:p>
          <a:p>
            <a:pPr marL="457200" indent="-330200">
              <a:buClr>
                <a:srgbClr val="FFFFFF"/>
              </a:buClr>
              <a:buSzPts val="1600"/>
              <a:buFont typeface="Arial"/>
              <a:buChar char="●"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2005 introduced full line of kitchen products.</a:t>
            </a:r>
          </a:p>
        </p:txBody>
      </p:sp>
      <p:pic>
        <p:nvPicPr>
          <p:cNvPr id="98" name="Google Shape;287;p2" descr="Google Shape;287;p2"/>
          <p:cNvPicPr>
            <a:picLocks noChangeAspect="1"/>
          </p:cNvPicPr>
          <p:nvPr/>
        </p:nvPicPr>
        <p:blipFill>
          <a:blip r:embed="rId4">
            <a:extLst/>
          </a:blip>
          <a:srcRect l="0" t="0" r="0" b="2573"/>
          <a:stretch>
            <a:fillRect/>
          </a:stretch>
        </p:blipFill>
        <p:spPr>
          <a:xfrm>
            <a:off x="4286224" y="3809800"/>
            <a:ext cx="4209002" cy="2562925"/>
          </a:xfrm>
          <a:prstGeom prst="rect">
            <a:avLst/>
          </a:prstGeom>
          <a:ln w="12700">
            <a:miter lim="400000"/>
          </a:ln>
        </p:spPr>
      </p:pic>
      <p:pic>
        <p:nvPicPr>
          <p:cNvPr id="99" name="Google Shape;288;p2" descr="Google Shape;288;p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286224" y="1355977"/>
            <a:ext cx="3015403" cy="2153850"/>
          </a:xfrm>
          <a:prstGeom prst="rect">
            <a:avLst/>
          </a:prstGeom>
          <a:ln w="12700">
            <a:miter lim="400000"/>
          </a:ln>
        </p:spPr>
      </p:pic>
      <p:sp>
        <p:nvSpPr>
          <p:cNvPr id="100" name="Google Shape;289;p2"/>
          <p:cNvSpPr txBox="1"/>
          <p:nvPr/>
        </p:nvSpPr>
        <p:spPr>
          <a:xfrm>
            <a:off x="8652809" y="3720508"/>
            <a:ext cx="3386102" cy="29702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>
                <a:solidFill>
                  <a:srgbClr val="FFFFFF"/>
                </a:solidFill>
                <a:latin typeface="Oswald Medium"/>
                <a:ea typeface="Oswald Medium"/>
                <a:cs typeface="Oswald Medium"/>
                <a:sym typeface="Oswald Medium"/>
              </a:defRPr>
            </a:pPr>
            <a:r>
              <a:t>TODAY</a:t>
            </a:r>
          </a:p>
          <a:p>
            <a:pPr marL="457200" indent="-330200">
              <a:buClr>
                <a:srgbClr val="FFFFFF"/>
              </a:buClr>
              <a:buSzPts val="1600"/>
              <a:buFont typeface="Arial"/>
              <a:buChar char="●"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Dealers in all 50 states and around the world.</a:t>
            </a:r>
          </a:p>
          <a:p>
            <a:pPr marL="457200" indent="-330200">
              <a:buClr>
                <a:srgbClr val="FFFFFF"/>
              </a:buClr>
              <a:buSzPts val="1600"/>
              <a:buFont typeface="Arial"/>
              <a:buChar char="●"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Family owned and employing over 200 Americans.</a:t>
            </a:r>
          </a:p>
          <a:p>
            <a:pPr marL="457200" indent="-330200">
              <a:buClr>
                <a:srgbClr val="FFFFFF"/>
              </a:buClr>
              <a:buSzPts val="1600"/>
              <a:buFont typeface="Arial"/>
              <a:buChar char="●"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Industry leader with unique and innovative designs.</a:t>
            </a:r>
          </a:p>
          <a:p>
            <a:pPr marL="457200" indent="-330200">
              <a:buClr>
                <a:srgbClr val="FFFFFF"/>
              </a:buClr>
              <a:buSzPts val="1600"/>
              <a:buFont typeface="Arial"/>
              <a:buChar char="●"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Offering complete kitchen suites in over 30 finishes.</a:t>
            </a:r>
          </a:p>
          <a:p>
            <a:pPr marL="457200" indent="-330200">
              <a:buClr>
                <a:srgbClr val="FFFFFF"/>
              </a:buClr>
              <a:buSzPts val="1600"/>
              <a:buFont typeface="Arial"/>
              <a:buChar char="●"/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Offering bath suite in 6 popular finishes.</a:t>
            </a:r>
          </a:p>
        </p:txBody>
      </p:sp>
      <p:sp>
        <p:nvSpPr>
          <p:cNvPr id="101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02" name="title-begin.png" descr="title-begin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01942" y="189552"/>
            <a:ext cx="7658784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69" name="deck-mount-tub-filler-shower.png" descr="deck-mount-tub-filler-show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75405" y="884928"/>
            <a:ext cx="7006050" cy="5088144"/>
          </a:xfrm>
          <a:prstGeom prst="rect">
            <a:avLst/>
          </a:prstGeom>
          <a:ln w="12700">
            <a:miter lim="400000"/>
          </a:ln>
        </p:spPr>
      </p:pic>
      <p:sp>
        <p:nvSpPr>
          <p:cNvPr id="170" name="Rough-in required (sold separately, model #10124).…"/>
          <p:cNvSpPr txBox="1"/>
          <p:nvPr/>
        </p:nvSpPr>
        <p:spPr>
          <a:xfrm>
            <a:off x="6782223" y="1103456"/>
            <a:ext cx="5160775" cy="53541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Rough-in required (sold separately, model #10124).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4 hole, 1-1/4” diameter mounting design.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Handles can be installed on deck between 8” to 16” on center.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3/4” hot and cold ceramic disk 1/4 turn cartridges.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9” tub spout reach.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18 gpm tub filler flow rate at 45psi.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4” wide hand shower spray face.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1.75 gpm hand shower flow rate.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Push lever diverts water flow between tub spout and hand shower.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Hand shower includes thumb tab for a smooth transition between spray options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3 individual spray options – firm, massage or soft aerated spray.</a:t>
            </a:r>
          </a:p>
        </p:txBody>
      </p:sp>
      <p:pic>
        <p:nvPicPr>
          <p:cNvPr id="171" name="title-deck-tub2.png" descr="title-deck-tub2.png"/>
          <p:cNvPicPr>
            <a:picLocks noChangeAspect="1"/>
          </p:cNvPicPr>
          <p:nvPr/>
        </p:nvPicPr>
        <p:blipFill>
          <a:blip r:embed="rId4">
            <a:extLst/>
          </a:blip>
          <a:srcRect l="1159" t="0" r="1159" b="0"/>
          <a:stretch>
            <a:fillRect/>
          </a:stretch>
        </p:blipFill>
        <p:spPr>
          <a:xfrm>
            <a:off x="459799" y="189552"/>
            <a:ext cx="7920027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PK-deck-tub.png" descr="PK-deck-tub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3528" y="1463198"/>
            <a:ext cx="6350001" cy="4914901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Rough-in required (sold separately, model #10124).…"/>
          <p:cNvSpPr txBox="1"/>
          <p:nvPr/>
        </p:nvSpPr>
        <p:spPr>
          <a:xfrm>
            <a:off x="7150523" y="1395556"/>
            <a:ext cx="4296133" cy="3901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Rough-in required (sold separately, model #10124).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3 Hole, 1-1/4” diameter mounting design.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Handles can be installed on deck between 8” to 16” on center.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3/4” hot and cold ceramic disk 1/4 turn cartridges.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9” tub spout reach.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18 gpm tub filler flow rate at 45psi.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Resistant to reverse osmosis water.</a:t>
            </a:r>
          </a:p>
        </p:txBody>
      </p:sp>
      <p:sp>
        <p:nvSpPr>
          <p:cNvPr id="175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76" name="title-deck-tub.png" descr="title-deck-tub.png"/>
          <p:cNvPicPr>
            <a:picLocks noChangeAspect="1"/>
          </p:cNvPicPr>
          <p:nvPr/>
        </p:nvPicPr>
        <p:blipFill>
          <a:blip r:embed="rId4">
            <a:extLst/>
          </a:blip>
          <a:srcRect l="1159" t="0" r="1159" b="0"/>
          <a:stretch>
            <a:fillRect/>
          </a:stretch>
        </p:blipFill>
        <p:spPr>
          <a:xfrm>
            <a:off x="497899" y="189552"/>
            <a:ext cx="7920027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K-wall-tub.png" descr="PK-wall-tub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99704" y="973406"/>
            <a:ext cx="3930546" cy="5669812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• 9” tub spout reach.…"/>
          <p:cNvSpPr txBox="1"/>
          <p:nvPr/>
        </p:nvSpPr>
        <p:spPr>
          <a:xfrm>
            <a:off x="4925306" y="1376506"/>
            <a:ext cx="6583188" cy="23077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FFFFFF"/>
                </a:solidFill>
              </a:defRPr>
            </a:pPr>
            <a:r>
              <a:t>• 9” tub spout reach.</a:t>
            </a: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FFFFFF"/>
                </a:solidFill>
              </a:defRPr>
            </a:pPr>
            <a:r>
              <a:t>• 18 gpm flow rate at 45psi.</a:t>
            </a: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FFFFFF"/>
                </a:solidFill>
              </a:defRPr>
            </a:pPr>
            <a:r>
              <a:t>• Laminar spout flow creates a solid stream of water without splatter. </a:t>
            </a: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FFFFFF"/>
                </a:solidFill>
              </a:defRPr>
            </a:pPr>
            <a:r>
              <a:t>• 5-1/2”W x 8-1/4”H back plate.</a:t>
            </a: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FFFFFF"/>
                </a:solidFill>
              </a:defRPr>
            </a:pPr>
            <a:r>
              <a:t>• Resistant to reverse osmosis water.</a:t>
            </a:r>
          </a:p>
        </p:txBody>
      </p:sp>
      <p:sp>
        <p:nvSpPr>
          <p:cNvPr id="180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81" name="title-wall-tub.png" descr="title-wall-tub.png"/>
          <p:cNvPicPr>
            <a:picLocks noChangeAspect="1"/>
          </p:cNvPicPr>
          <p:nvPr/>
        </p:nvPicPr>
        <p:blipFill>
          <a:blip r:embed="rId4">
            <a:extLst/>
          </a:blip>
          <a:srcRect l="1159" t="0" r="1159" b="0"/>
          <a:stretch>
            <a:fillRect/>
          </a:stretch>
        </p:blipFill>
        <p:spPr>
          <a:xfrm>
            <a:off x="332799" y="189552"/>
            <a:ext cx="7920027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PK-lav-faucet.png" descr="PK-lav-faucet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4672" y="1111250"/>
            <a:ext cx="6350001" cy="4635500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Two-handle, widespread bathroom lavatory faucet.…"/>
          <p:cNvSpPr txBox="1"/>
          <p:nvPr/>
        </p:nvSpPr>
        <p:spPr>
          <a:xfrm>
            <a:off x="7426990" y="1363806"/>
            <a:ext cx="4201776" cy="4959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Two-handle, widespread bathroom lavatory faucet.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Includes push drain. 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6-3/8” spout reach.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Handles can be installed between 8” to 16” on center.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1/2” hot and cold ceramic disk 1/4 turn cartridges.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1.75 gpm maximum flow rate.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Aerated spout tip for smooth water flow.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20” reinforced braided connection hoses with 3/8” compression fitting.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Resistant to reverse osmosis water.</a:t>
            </a:r>
          </a:p>
        </p:txBody>
      </p:sp>
      <p:sp>
        <p:nvSpPr>
          <p:cNvPr id="185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86" name="PK-push-drain.png" descr="PK-push-drain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866849" y="4437091"/>
            <a:ext cx="1410302" cy="1946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PK-push-drain-no.png" descr="PK-push-drain-no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345450" y="4389912"/>
            <a:ext cx="1486758" cy="20405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title-lav-faucets.png" descr="title-lav-faucets.png"/>
          <p:cNvPicPr>
            <a:picLocks noChangeAspect="1"/>
          </p:cNvPicPr>
          <p:nvPr/>
        </p:nvPicPr>
        <p:blipFill>
          <a:blip r:embed="rId6">
            <a:extLst/>
          </a:blip>
          <a:srcRect l="1159" t="0" r="1159" b="0"/>
          <a:stretch>
            <a:fillRect/>
          </a:stretch>
        </p:blipFill>
        <p:spPr>
          <a:xfrm>
            <a:off x="472499" y="189552"/>
            <a:ext cx="7920027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91" name="hardware-pk.jpg" descr="hardware-pk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7" y="0"/>
            <a:ext cx="4779976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" name="title-inspire.png" descr="title-inspire.png"/>
          <p:cNvPicPr>
            <a:picLocks noChangeAspect="1"/>
          </p:cNvPicPr>
          <p:nvPr/>
        </p:nvPicPr>
        <p:blipFill>
          <a:blip r:embed="rId4">
            <a:extLst/>
          </a:blip>
          <a:srcRect l="1159" t="0" r="69055" b="0"/>
          <a:stretch>
            <a:fillRect/>
          </a:stretch>
        </p:blipFill>
        <p:spPr>
          <a:xfrm>
            <a:off x="5095299" y="189552"/>
            <a:ext cx="2414974" cy="4713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towel-bar-close-up.png" descr="towel-bar-close-up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395382" y="1318971"/>
            <a:ext cx="7168490" cy="507453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K-towel-bars.png" descr="PK-towel-bar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81354" y="1157501"/>
            <a:ext cx="4617842" cy="5208926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Available in 8in, 18in, 24in or 30in wide.…"/>
          <p:cNvSpPr txBox="1"/>
          <p:nvPr/>
        </p:nvSpPr>
        <p:spPr>
          <a:xfrm>
            <a:off x="6845723" y="1382856"/>
            <a:ext cx="4496795" cy="2716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Available in 8in, 18in, 24in or 30in wide.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Extends 3-1/2” from wall.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Includes heavy duty snap toggle mounting system for drywall and screws for wood doors or panels.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Ideal for hanging small hand or large bath towels.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Made from solid, eco-friendly brass.</a:t>
            </a:r>
          </a:p>
        </p:txBody>
      </p:sp>
      <p:sp>
        <p:nvSpPr>
          <p:cNvPr id="197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98" name="title-towel-bars.png" descr="title-towel-bars.png"/>
          <p:cNvPicPr>
            <a:picLocks noChangeAspect="1"/>
          </p:cNvPicPr>
          <p:nvPr/>
        </p:nvPicPr>
        <p:blipFill>
          <a:blip r:embed="rId4">
            <a:extLst/>
          </a:blip>
          <a:srcRect l="1159" t="0" r="1159" b="0"/>
          <a:stretch>
            <a:fillRect/>
          </a:stretch>
        </p:blipFill>
        <p:spPr>
          <a:xfrm>
            <a:off x="485199" y="189552"/>
            <a:ext cx="7920027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01" name="PK-double-robe-hook.png" descr="PK-double-robe-hoo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76347" y="2940290"/>
            <a:ext cx="4200453" cy="343837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PK-single-robe-hook.png" descr="PK-single-robe-hook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58307" y="947933"/>
            <a:ext cx="3251411" cy="3292054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Single or double robe hooks…"/>
          <p:cNvSpPr txBox="1"/>
          <p:nvPr/>
        </p:nvSpPr>
        <p:spPr>
          <a:xfrm>
            <a:off x="6693323" y="1408256"/>
            <a:ext cx="4991557" cy="297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Single or double robe hooks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Single hook is 2-1/2”W x 3-7/16”H back plate.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Double hook is 2-1/2”W x 3-3/8”H backplate.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Extends 3-5/8” from wall.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Includes heavy duty snap toggle mounting system for drywall and screws for wood doors or panels.</a:t>
            </a:r>
          </a:p>
          <a:p>
            <a:pPr marL="180473" indent="-180473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>
                <a:solidFill>
                  <a:srgbClr val="FFFFFF"/>
                </a:solidFill>
              </a:defRPr>
            </a:pPr>
            <a:r>
              <a:t>Ideal for hanging heavy robes or towels.</a:t>
            </a:r>
          </a:p>
        </p:txBody>
      </p:sp>
      <p:pic>
        <p:nvPicPr>
          <p:cNvPr id="204" name="title-robe-hooks.png" descr="title-robe-hooks.png"/>
          <p:cNvPicPr>
            <a:picLocks noChangeAspect="1"/>
          </p:cNvPicPr>
          <p:nvPr/>
        </p:nvPicPr>
        <p:blipFill>
          <a:blip r:embed="rId5">
            <a:extLst/>
          </a:blip>
          <a:srcRect l="1159" t="0" r="1159" b="0"/>
          <a:stretch>
            <a:fillRect/>
          </a:stretch>
        </p:blipFill>
        <p:spPr>
          <a:xfrm>
            <a:off x="332799" y="189552"/>
            <a:ext cx="7920027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Rectangle"/>
          <p:cNvSpPr/>
          <p:nvPr/>
        </p:nvSpPr>
        <p:spPr>
          <a:xfrm>
            <a:off x="4432300" y="779842"/>
            <a:ext cx="7843590" cy="611748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/>
          </a:p>
        </p:txBody>
      </p:sp>
      <p:sp>
        <p:nvSpPr>
          <p:cNvPr id="207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08" name="PK-toilet-paper-how-to1.jpg" descr="PK-toilet-paper-how-to1.jpg"/>
          <p:cNvPicPr>
            <a:picLocks noChangeAspect="1"/>
          </p:cNvPicPr>
          <p:nvPr/>
        </p:nvPicPr>
        <p:blipFill>
          <a:blip r:embed="rId3">
            <a:extLst/>
          </a:blip>
          <a:srcRect l="0" t="7131" r="0" b="0"/>
          <a:stretch>
            <a:fillRect/>
          </a:stretch>
        </p:blipFill>
        <p:spPr>
          <a:xfrm>
            <a:off x="8279119" y="1934915"/>
            <a:ext cx="3945178" cy="40741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PK-toilet-paper-how-to2.jpg" descr="PK-toilet-paper-how-to2.jpg"/>
          <p:cNvPicPr>
            <a:picLocks noChangeAspect="1"/>
          </p:cNvPicPr>
          <p:nvPr/>
        </p:nvPicPr>
        <p:blipFill>
          <a:blip r:embed="rId4">
            <a:extLst/>
          </a:blip>
          <a:srcRect l="2732" t="1456" r="2732" b="21149"/>
          <a:stretch>
            <a:fillRect/>
          </a:stretch>
        </p:blipFill>
        <p:spPr>
          <a:xfrm>
            <a:off x="4612249" y="2076757"/>
            <a:ext cx="3478545" cy="316678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" name="PK-toilet-paper.png" descr="PK-toilet-paper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38135" y="2589887"/>
            <a:ext cx="4285854" cy="276437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title-tp-holder.png" descr="title-tp-holder.png"/>
          <p:cNvPicPr>
            <a:picLocks noChangeAspect="1"/>
          </p:cNvPicPr>
          <p:nvPr/>
        </p:nvPicPr>
        <p:blipFill>
          <a:blip r:embed="rId6">
            <a:extLst/>
          </a:blip>
          <a:srcRect l="1159" t="0" r="1159" b="0"/>
          <a:stretch>
            <a:fillRect/>
          </a:stretch>
        </p:blipFill>
        <p:spPr>
          <a:xfrm>
            <a:off x="472499" y="189552"/>
            <a:ext cx="7920027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14" name="title-finishes.png" descr="title-finishes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14745"/>
          <a:stretch>
            <a:fillRect/>
          </a:stretch>
        </p:blipFill>
        <p:spPr>
          <a:xfrm>
            <a:off x="340042" y="211614"/>
            <a:ext cx="5197202" cy="386716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Box 10"/>
          <p:cNvSpPr txBox="1"/>
          <p:nvPr/>
        </p:nvSpPr>
        <p:spPr>
          <a:xfrm>
            <a:off x="-62272" y="3037629"/>
            <a:ext cx="3008345" cy="33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i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Chrome - CH</a:t>
            </a:r>
          </a:p>
        </p:txBody>
      </p:sp>
      <p:sp>
        <p:nvSpPr>
          <p:cNvPr id="216" name="TextBox 10"/>
          <p:cNvSpPr txBox="1"/>
          <p:nvPr/>
        </p:nvSpPr>
        <p:spPr>
          <a:xfrm>
            <a:off x="2753583" y="3037629"/>
            <a:ext cx="3008344" cy="33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i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Polished Nickel - PN</a:t>
            </a:r>
          </a:p>
        </p:txBody>
      </p:sp>
      <p:sp>
        <p:nvSpPr>
          <p:cNvPr id="217" name="TextBox 10"/>
          <p:cNvSpPr txBox="1"/>
          <p:nvPr/>
        </p:nvSpPr>
        <p:spPr>
          <a:xfrm>
            <a:off x="-7639" y="5732216"/>
            <a:ext cx="3008344" cy="33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i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Classic Bronze - CLZ</a:t>
            </a:r>
          </a:p>
        </p:txBody>
      </p:sp>
      <p:sp>
        <p:nvSpPr>
          <p:cNvPr id="218" name="TextBox 10"/>
          <p:cNvSpPr txBox="1"/>
          <p:nvPr/>
        </p:nvSpPr>
        <p:spPr>
          <a:xfrm>
            <a:off x="8303712" y="3037629"/>
            <a:ext cx="3008344" cy="33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i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Satin Nickel - SN</a:t>
            </a:r>
          </a:p>
        </p:txBody>
      </p:sp>
      <p:pic>
        <p:nvPicPr>
          <p:cNvPr id="219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0" t="20486" r="0" b="14304"/>
          <a:stretch>
            <a:fillRect/>
          </a:stretch>
        </p:blipFill>
        <p:spPr>
          <a:xfrm>
            <a:off x="3060383" y="1227873"/>
            <a:ext cx="2394652" cy="1728836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Image" descr="Image"/>
          <p:cNvPicPr>
            <a:picLocks noChangeAspect="1"/>
          </p:cNvPicPr>
          <p:nvPr/>
        </p:nvPicPr>
        <p:blipFill>
          <a:blip r:embed="rId4">
            <a:extLst/>
          </a:blip>
          <a:srcRect l="0" t="18548" r="0" b="18548"/>
          <a:stretch>
            <a:fillRect/>
          </a:stretch>
        </p:blipFill>
        <p:spPr>
          <a:xfrm>
            <a:off x="401803" y="1281294"/>
            <a:ext cx="2329103" cy="1622024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" name="Image" descr="Image"/>
          <p:cNvPicPr>
            <a:picLocks noChangeAspect="1"/>
          </p:cNvPicPr>
          <p:nvPr/>
        </p:nvPicPr>
        <p:blipFill>
          <a:blip r:embed="rId5">
            <a:extLst/>
          </a:blip>
          <a:srcRect l="0" t="18075" r="0" b="13902"/>
          <a:stretch>
            <a:fillRect/>
          </a:stretch>
        </p:blipFill>
        <p:spPr>
          <a:xfrm>
            <a:off x="8628877" y="1244140"/>
            <a:ext cx="2153669" cy="16219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22" name="Image" descr="Image"/>
          <p:cNvPicPr>
            <a:picLocks noChangeAspect="1"/>
          </p:cNvPicPr>
          <p:nvPr/>
        </p:nvPicPr>
        <p:blipFill>
          <a:blip r:embed="rId6">
            <a:extLst/>
          </a:blip>
          <a:srcRect l="3307" t="18457" r="0" b="15427"/>
          <a:stretch>
            <a:fillRect/>
          </a:stretch>
        </p:blipFill>
        <p:spPr>
          <a:xfrm>
            <a:off x="5864343" y="1227873"/>
            <a:ext cx="2283833" cy="1728927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" name="Image" descr="Image"/>
          <p:cNvPicPr>
            <a:picLocks noChangeAspect="1"/>
          </p:cNvPicPr>
          <p:nvPr/>
        </p:nvPicPr>
        <p:blipFill>
          <a:blip r:embed="rId7">
            <a:extLst/>
          </a:blip>
          <a:srcRect l="3312" t="17043" r="3312" b="17043"/>
          <a:stretch>
            <a:fillRect/>
          </a:stretch>
        </p:blipFill>
        <p:spPr>
          <a:xfrm>
            <a:off x="401006" y="3850041"/>
            <a:ext cx="2191044" cy="1712348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Image" descr="Image"/>
          <p:cNvPicPr>
            <a:picLocks noChangeAspect="1"/>
          </p:cNvPicPr>
          <p:nvPr/>
        </p:nvPicPr>
        <p:blipFill>
          <a:blip r:embed="rId8">
            <a:extLst/>
          </a:blip>
          <a:srcRect l="3345" t="17842" r="3345" b="17842"/>
          <a:stretch>
            <a:fillRect/>
          </a:stretch>
        </p:blipFill>
        <p:spPr>
          <a:xfrm>
            <a:off x="3142536" y="3855201"/>
            <a:ext cx="2230511" cy="1702126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TextBox 10"/>
          <p:cNvSpPr txBox="1"/>
          <p:nvPr/>
        </p:nvSpPr>
        <p:spPr>
          <a:xfrm>
            <a:off x="5491931" y="3037629"/>
            <a:ext cx="3299842" cy="33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i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Unlaquered Polished Brass - UPB</a:t>
            </a:r>
          </a:p>
        </p:txBody>
      </p:sp>
      <p:sp>
        <p:nvSpPr>
          <p:cNvPr id="226" name="TextBox 10"/>
          <p:cNvSpPr txBox="1"/>
          <p:nvPr/>
        </p:nvSpPr>
        <p:spPr>
          <a:xfrm>
            <a:off x="2876458" y="5732216"/>
            <a:ext cx="3008344" cy="33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i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Matte Black - MB</a:t>
            </a:r>
          </a:p>
        </p:txBody>
      </p:sp>
      <p:pic>
        <p:nvPicPr>
          <p:cNvPr id="227" name="lav-split-PN-PB.png" descr="lav-split-PN-PB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5923357" y="3451686"/>
            <a:ext cx="4178039" cy="3237980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TextBox 10"/>
          <p:cNvSpPr txBox="1"/>
          <p:nvPr/>
        </p:nvSpPr>
        <p:spPr>
          <a:xfrm>
            <a:off x="9129212" y="6022130"/>
            <a:ext cx="2607544" cy="554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i="1" sz="1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Split finishes available with these select finishes.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id-full-bath.jpg" descr="grid-full-bath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core-values.jpg" descr="core-value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1285" y="1017090"/>
            <a:ext cx="10655087" cy="5577526"/>
          </a:xfrm>
          <a:prstGeom prst="rect">
            <a:avLst/>
          </a:prstGeom>
          <a:ln w="12700">
            <a:miter lim="400000"/>
          </a:ln>
        </p:spPr>
      </p:pic>
      <p:sp>
        <p:nvSpPr>
          <p:cNvPr id="233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234" name="title-ceu.png" descr="title-ceu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27342" y="189552"/>
            <a:ext cx="7658784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Rectangle 10"/>
          <p:cNvSpPr/>
          <p:nvPr/>
        </p:nvSpPr>
        <p:spPr>
          <a:xfrm>
            <a:off x="-7172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37" name="Made in the USA…"/>
          <p:cNvSpPr txBox="1"/>
          <p:nvPr/>
        </p:nvSpPr>
        <p:spPr>
          <a:xfrm>
            <a:off x="363642" y="1249373"/>
            <a:ext cx="6912384" cy="48672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Made in the USA</a:t>
            </a:r>
          </a:p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Lifetime Functional Warranty </a:t>
            </a:r>
          </a:p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6 Unique Finishes + Split Finishes</a:t>
            </a:r>
          </a:p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Employ Over 200 Americans</a:t>
            </a:r>
          </a:p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Design, Engineered and Manufactured in California</a:t>
            </a:r>
          </a:p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Over 12 Pieces Available in a Bath</a:t>
            </a:r>
          </a:p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Price Protected with our UMRP Policy</a:t>
            </a:r>
          </a:p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Unique Designs with Many Patents</a:t>
            </a:r>
          </a:p>
          <a:p>
            <a:pPr marL="250657" indent="-250657" defTabSz="1111250">
              <a:lnSpc>
                <a:spcPct val="90000"/>
              </a:lnSpc>
              <a:spcBef>
                <a:spcPts val="1000"/>
              </a:spcBef>
              <a:buSzPct val="100000"/>
              <a:buChar char="•"/>
              <a:defRPr i="1" sz="2500">
                <a:solidFill>
                  <a:srgbClr val="FFFFFF"/>
                </a:solidFill>
              </a:defRPr>
            </a:pPr>
            <a:r>
              <a:t>23 Years of Kitchen and Bath Jewelry </a:t>
            </a:r>
          </a:p>
        </p:txBody>
      </p:sp>
      <p:pic>
        <p:nvPicPr>
          <p:cNvPr id="238" name="title-why.png" descr="title-wh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52742" y="189552"/>
            <a:ext cx="7658784" cy="47131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9" name="PK-lav-faucet.jpg" descr="PK-lav-faucet.jpg"/>
          <p:cNvPicPr>
            <a:picLocks noChangeAspect="1"/>
          </p:cNvPicPr>
          <p:nvPr/>
        </p:nvPicPr>
        <p:blipFill>
          <a:blip r:embed="rId4">
            <a:extLst/>
          </a:blip>
          <a:srcRect l="7755" t="0" r="7755" b="0"/>
          <a:stretch>
            <a:fillRect/>
          </a:stretch>
        </p:blipFill>
        <p:spPr>
          <a:xfrm>
            <a:off x="7536642" y="-159623"/>
            <a:ext cx="4652729" cy="701762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id-oceanliner-end.jpg" descr="grid-oceanliner-end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2" name="title-sail-away.png" descr="title-sail-awa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45951" y="350842"/>
            <a:ext cx="5726630" cy="4283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rid-oceanliner.jpg" descr="grid-oceanlin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rid-bolts-gauge.jpg" descr="grid-bolts-gaug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9" name="Rectangle 10"/>
          <p:cNvSpPr/>
          <p:nvPr/>
        </p:nvSpPr>
        <p:spPr>
          <a:xfrm>
            <a:off x="129558" y="158101"/>
            <a:ext cx="4912203" cy="789775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10" name="title-inspire.png" descr="title-inspire.png"/>
          <p:cNvPicPr>
            <a:picLocks noChangeAspect="1"/>
          </p:cNvPicPr>
          <p:nvPr/>
        </p:nvPicPr>
        <p:blipFill>
          <a:blip r:embed="rId3">
            <a:extLst/>
          </a:blip>
          <a:srcRect l="1159" t="0" r="69055" b="0"/>
          <a:stretch>
            <a:fillRect/>
          </a:stretch>
        </p:blipFill>
        <p:spPr>
          <a:xfrm>
            <a:off x="480966" y="317244"/>
            <a:ext cx="2414973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rid-travelers2.jpg" descr="grid-travelers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Rectangle 10"/>
          <p:cNvSpPr/>
          <p:nvPr/>
        </p:nvSpPr>
        <p:spPr>
          <a:xfrm>
            <a:off x="5528" y="-20865"/>
            <a:ext cx="12192001" cy="851630"/>
          </a:xfrm>
          <a:prstGeom prst="rect">
            <a:avLst/>
          </a:prstGeom>
          <a:solidFill>
            <a:srgbClr val="1F4E7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115" name="grid-product.png" descr="grid-product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5080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title-argo.png" descr="title-argo.png"/>
          <p:cNvPicPr>
            <a:picLocks noChangeAspect="1"/>
          </p:cNvPicPr>
          <p:nvPr/>
        </p:nvPicPr>
        <p:blipFill>
          <a:blip r:embed="rId4">
            <a:extLst/>
          </a:blip>
          <a:srcRect l="0" t="0" r="2770" b="0"/>
          <a:stretch>
            <a:fillRect/>
          </a:stretch>
        </p:blipFill>
        <p:spPr>
          <a:xfrm>
            <a:off x="369371" y="189552"/>
            <a:ext cx="7883455" cy="4713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rid-bath-parts-2.jpg" descr="grid-bath-parts-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rid-bath-parts-1.jpg" descr="grid-bath-parts-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