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3" r:id="rId4"/>
    <p:sldId id="284" r:id="rId5"/>
    <p:sldId id="260" r:id="rId6"/>
    <p:sldId id="258" r:id="rId7"/>
    <p:sldId id="261" r:id="rId8"/>
    <p:sldId id="259" r:id="rId9"/>
    <p:sldId id="272" r:id="rId10"/>
    <p:sldId id="28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9" r:id="rId21"/>
    <p:sldId id="280" r:id="rId22"/>
    <p:sldId id="271" r:id="rId23"/>
    <p:sldId id="281" r:id="rId24"/>
    <p:sldId id="273" r:id="rId25"/>
    <p:sldId id="278" r:id="rId26"/>
    <p:sldId id="286" r:id="rId27"/>
    <p:sldId id="274" r:id="rId28"/>
    <p:sldId id="275" r:id="rId29"/>
    <p:sldId id="276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94145" autoAdjust="0"/>
  </p:normalViewPr>
  <p:slideViewPr>
    <p:cSldViewPr snapToGrid="0">
      <p:cViewPr varScale="1">
        <p:scale>
          <a:sx n="177" d="100"/>
          <a:sy n="177" d="100"/>
        </p:scale>
        <p:origin x="-112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3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7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2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1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A609D-44CC-4469-AFE8-7F5B5728CCA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D755-9B30-406D-9605-7C20AAD92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4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7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4.jpe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81.jp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g"/><Relationship Id="rId5" Type="http://schemas.openxmlformats.org/officeDocument/2006/relationships/image" Target="../media/image83.jpg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5" Type="http://schemas.openxmlformats.org/officeDocument/2006/relationships/image" Target="../media/image96.jpeg"/><Relationship Id="rId6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jpeg"/><Relationship Id="rId12" Type="http://schemas.openxmlformats.org/officeDocument/2006/relationships/image" Target="../media/image113.jpg"/><Relationship Id="rId13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0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4" Type="http://schemas.openxmlformats.org/officeDocument/2006/relationships/image" Target="../media/image119.jpg"/><Relationship Id="rId5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Relationship Id="rId3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6"/>
          <a:stretch/>
        </p:blipFill>
        <p:spPr>
          <a:xfrm>
            <a:off x="0" y="4030840"/>
            <a:ext cx="4761186" cy="2827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2164" r="5399" b="3963"/>
          <a:stretch/>
        </p:blipFill>
        <p:spPr>
          <a:xfrm>
            <a:off x="4091940" y="4050660"/>
            <a:ext cx="2173524" cy="2823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33" y="1"/>
            <a:ext cx="4181592" cy="2791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"/>
            <a:ext cx="6063916" cy="4047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5923"/>
          <a:stretch/>
        </p:blipFill>
        <p:spPr>
          <a:xfrm>
            <a:off x="8640536" y="0"/>
            <a:ext cx="3551464" cy="2791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16" y="2766946"/>
            <a:ext cx="6128084" cy="4091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52" y="1976520"/>
            <a:ext cx="8092298" cy="23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5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80-P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26" y="932818"/>
            <a:ext cx="3735625" cy="5846252"/>
          </a:xfrm>
          <a:prstGeom prst="rect">
            <a:avLst/>
          </a:prstGeom>
        </p:spPr>
      </p:pic>
      <p:pic>
        <p:nvPicPr>
          <p:cNvPr id="10" name="Picture 9" descr="9450-G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95" y="841032"/>
            <a:ext cx="3854783" cy="6167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627088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Modern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Pulldown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656" y="1181633"/>
            <a:ext cx="40468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New!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55514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400-waterstone-traditional-ga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81" y="956462"/>
            <a:ext cx="4721230" cy="5901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1897" r="21405" b="2808"/>
          <a:stretch/>
        </p:blipFill>
        <p:spPr>
          <a:xfrm>
            <a:off x="377416" y="1012725"/>
            <a:ext cx="3128121" cy="5693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525700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955" y="82873"/>
            <a:ext cx="4967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The Gantry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Pulldown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9" name="Picture 8" descr="3710-12-4-waterstone-gantry-4pc-su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36" y="417950"/>
            <a:ext cx="5100600" cy="63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6" y="134470"/>
            <a:ext cx="3872754" cy="3872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7"/>
          <a:stretch/>
        </p:blipFill>
        <p:spPr>
          <a:xfrm>
            <a:off x="8166846" y="4081180"/>
            <a:ext cx="2046955" cy="2653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"/>
          <a:stretch/>
        </p:blipFill>
        <p:spPr>
          <a:xfrm>
            <a:off x="3821497" y="134470"/>
            <a:ext cx="4192950" cy="661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6" y="3174394"/>
            <a:ext cx="3512672" cy="3512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4152" b="3430"/>
          <a:stretch/>
        </p:blipFill>
        <p:spPr>
          <a:xfrm>
            <a:off x="156426" y="134470"/>
            <a:ext cx="1768454" cy="2881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76" y="4081180"/>
            <a:ext cx="1772024" cy="2658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5" r="34313" b="3221"/>
          <a:stretch/>
        </p:blipFill>
        <p:spPr>
          <a:xfrm>
            <a:off x="2079812" y="134470"/>
            <a:ext cx="1586753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586" y="0"/>
            <a:ext cx="5271248" cy="6589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7" b="10516"/>
          <a:stretch/>
        </p:blipFill>
        <p:spPr>
          <a:xfrm>
            <a:off x="983859" y="2012093"/>
            <a:ext cx="4723291" cy="4006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877147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0955" y="82873"/>
            <a:ext cx="4967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Potfillers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656" y="1181633"/>
            <a:ext cx="40468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Wall and counter mounted </a:t>
            </a:r>
            <a:r>
              <a:rPr lang="en-US" i="1" dirty="0" err="1" smtClean="0">
                <a:latin typeface="+mj-lt"/>
                <a:cs typeface="Futura"/>
              </a:rPr>
              <a:t>potfillers</a:t>
            </a:r>
            <a:r>
              <a:rPr lang="en-US" i="1" dirty="0" smtClean="0">
                <a:latin typeface="+mj-lt"/>
                <a:cs typeface="Futura"/>
              </a:rPr>
              <a:t>.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36959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108857"/>
            <a:ext cx="5800725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8857"/>
            <a:ext cx="2955471" cy="4433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23441" r="18055" b="21081"/>
          <a:stretch/>
        </p:blipFill>
        <p:spPr>
          <a:xfrm>
            <a:off x="114299" y="4676774"/>
            <a:ext cx="2943225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26854" r="60348" b="11106"/>
          <a:stretch/>
        </p:blipFill>
        <p:spPr>
          <a:xfrm>
            <a:off x="9106678" y="111966"/>
            <a:ext cx="2911151" cy="4254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5063"/>
          <a:stretch/>
        </p:blipFill>
        <p:spPr>
          <a:xfrm>
            <a:off x="9105901" y="4542064"/>
            <a:ext cx="2927022" cy="219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2" b="10219"/>
          <a:stretch/>
        </p:blipFill>
        <p:spPr>
          <a:xfrm>
            <a:off x="291245" y="1714949"/>
            <a:ext cx="5390957" cy="48941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372378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0955" y="82872"/>
            <a:ext cx="3307586" cy="720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Bridge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8" b="13197"/>
          <a:stretch/>
        </p:blipFill>
        <p:spPr>
          <a:xfrm>
            <a:off x="5816910" y="1407680"/>
            <a:ext cx="6050425" cy="5078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656" y="1181633"/>
            <a:ext cx="40468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  <a:cs typeface="Futura"/>
              </a:rPr>
              <a:t>C</a:t>
            </a:r>
            <a:r>
              <a:rPr lang="en-US" i="1" dirty="0" smtClean="0">
                <a:latin typeface="+mj-lt"/>
                <a:cs typeface="Futura"/>
              </a:rPr>
              <a:t>ontemporary and traditional styles.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04213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1" y="2983361"/>
            <a:ext cx="3801159" cy="3801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59" y="104094"/>
            <a:ext cx="5612940" cy="3741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-581" r="8756" b="1743"/>
          <a:stretch/>
        </p:blipFill>
        <p:spPr>
          <a:xfrm>
            <a:off x="110902" y="104094"/>
            <a:ext cx="3799792" cy="277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46" y="3972521"/>
            <a:ext cx="4218553" cy="281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388"/>
          <a:stretch/>
        </p:blipFill>
        <p:spPr>
          <a:xfrm>
            <a:off x="4000500" y="104094"/>
            <a:ext cx="2336800" cy="374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t="4736" r="-4018" b="-55"/>
          <a:stretch/>
        </p:blipFill>
        <p:spPr>
          <a:xfrm>
            <a:off x="4045803" y="3972520"/>
            <a:ext cx="3802798" cy="28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8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00-4-waterstone-yorktown-kitchen-4pc-su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9" y="-1038503"/>
            <a:ext cx="7148004" cy="8935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4991" y="0"/>
            <a:ext cx="525700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35946" y="82873"/>
            <a:ext cx="4967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The Yorktown Suite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93525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23887"/>
          <a:stretch/>
        </p:blipFill>
        <p:spPr>
          <a:xfrm>
            <a:off x="584200" y="667859"/>
            <a:ext cx="4927600" cy="5532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22" r="11458" b="-1588"/>
          <a:stretch/>
        </p:blipFill>
        <p:spPr>
          <a:xfrm>
            <a:off x="5871346" y="799062"/>
            <a:ext cx="5876154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1852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485"/>
            <a:ext cx="6000750" cy="1852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756"/>
            <a:ext cx="6000750" cy="1852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392918"/>
            <a:ext cx="6191250" cy="1911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587101"/>
            <a:ext cx="5937250" cy="1833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4551766"/>
            <a:ext cx="6521450" cy="2013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4687" y="2748224"/>
            <a:ext cx="3774014" cy="10619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79001" y="2752165"/>
            <a:ext cx="496763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+mj-lt"/>
                <a:cs typeface="Futura"/>
              </a:rPr>
              <a:t>The Suites</a:t>
            </a:r>
            <a:endParaRPr lang="en-US" sz="54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08017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5665675" y="406782"/>
            <a:ext cx="6058687" cy="3689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93" y="4440282"/>
            <a:ext cx="2694512" cy="2021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90" y="406782"/>
            <a:ext cx="4822075" cy="6054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623" y="4440282"/>
            <a:ext cx="2788739" cy="1991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584" y="5323547"/>
            <a:ext cx="1040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 the Beginning</a:t>
            </a:r>
            <a:endParaRPr lang="en-US" sz="7200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78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955800"/>
            <a:ext cx="4902200" cy="490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9700"/>
            <a:ext cx="5388118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7" y="219669"/>
            <a:ext cx="6688834" cy="437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7" y="4593181"/>
            <a:ext cx="6538716" cy="20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7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/>
          <a:stretch/>
        </p:blipFill>
        <p:spPr>
          <a:xfrm>
            <a:off x="174171" y="13062"/>
            <a:ext cx="6988629" cy="2035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4" y="4654463"/>
            <a:ext cx="6498771" cy="2006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4958270"/>
            <a:ext cx="5091793" cy="157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b="11507"/>
          <a:stretch/>
        </p:blipFill>
        <p:spPr>
          <a:xfrm>
            <a:off x="7990114" y="179402"/>
            <a:ext cx="4011386" cy="4562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24533" r="149" b="20640"/>
          <a:stretch/>
        </p:blipFill>
        <p:spPr>
          <a:xfrm>
            <a:off x="283029" y="2049036"/>
            <a:ext cx="7501139" cy="27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43668"/>
            <a:ext cx="6781800" cy="452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949700"/>
            <a:ext cx="4899379" cy="275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20926" r="22346" b="25185"/>
          <a:stretch/>
        </p:blipFill>
        <p:spPr>
          <a:xfrm>
            <a:off x="177800" y="127000"/>
            <a:ext cx="4927600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2" b="16662"/>
          <a:stretch/>
        </p:blipFill>
        <p:spPr>
          <a:xfrm>
            <a:off x="5247921" y="4826001"/>
            <a:ext cx="4327879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909"/>
          <a:stretch/>
        </p:blipFill>
        <p:spPr>
          <a:xfrm>
            <a:off x="9690100" y="4826001"/>
            <a:ext cx="2311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20-4-waterstone-annapolis-kitchen-4pc-su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6" y="-157862"/>
            <a:ext cx="6024834" cy="7531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/>
          <a:stretch/>
        </p:blipFill>
        <p:spPr>
          <a:xfrm>
            <a:off x="6348185" y="0"/>
            <a:ext cx="5843816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349813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954" y="82872"/>
            <a:ext cx="596948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Two Handle Kitchen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15893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4784-waterstone-10in-escutcheon-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81" y="2027908"/>
            <a:ext cx="4254421" cy="5318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14504" r="23684" b="6665"/>
          <a:stretch/>
        </p:blipFill>
        <p:spPr>
          <a:xfrm>
            <a:off x="827284" y="2540592"/>
            <a:ext cx="1937335" cy="3818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t="21988" r="10234" b="14386"/>
          <a:stretch/>
        </p:blipFill>
        <p:spPr>
          <a:xfrm>
            <a:off x="4926066" y="594998"/>
            <a:ext cx="2749233" cy="2876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0988" r="13580" b="15185"/>
          <a:stretch/>
        </p:blipFill>
        <p:spPr>
          <a:xfrm>
            <a:off x="3625556" y="4182552"/>
            <a:ext cx="2276803" cy="2085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1" b="9642"/>
          <a:stretch/>
        </p:blipFill>
        <p:spPr>
          <a:xfrm>
            <a:off x="8591462" y="388239"/>
            <a:ext cx="2936602" cy="26696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0"/>
            <a:ext cx="2963245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Accessories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656" y="1181632"/>
            <a:ext cx="30997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Match all Waterstone Faucets in style and finish.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7218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/>
          <a:stretch/>
        </p:blipFill>
        <p:spPr>
          <a:xfrm>
            <a:off x="139700" y="127000"/>
            <a:ext cx="4889500" cy="3601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886198"/>
            <a:ext cx="4191000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13" y="126999"/>
            <a:ext cx="2400904" cy="3601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409" r="35510" b="8571"/>
          <a:stretch/>
        </p:blipFill>
        <p:spPr>
          <a:xfrm>
            <a:off x="139700" y="3848100"/>
            <a:ext cx="3022600" cy="2832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r="8948" b="2502"/>
          <a:stretch/>
        </p:blipFill>
        <p:spPr>
          <a:xfrm>
            <a:off x="7700212" y="126999"/>
            <a:ext cx="4299284" cy="656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2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16464" r="15469" b="10166"/>
          <a:stretch/>
        </p:blipFill>
        <p:spPr>
          <a:xfrm>
            <a:off x="7961198" y="2329745"/>
            <a:ext cx="1528175" cy="2079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t="20091" r="19680" b="10685"/>
          <a:stretch/>
        </p:blipFill>
        <p:spPr>
          <a:xfrm>
            <a:off x="4465362" y="165640"/>
            <a:ext cx="1424513" cy="2185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18996" r="16134" b="8676"/>
          <a:stretch/>
        </p:blipFill>
        <p:spPr>
          <a:xfrm>
            <a:off x="10409289" y="2356672"/>
            <a:ext cx="1314161" cy="1746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24536" r="16319" b="5490"/>
          <a:stretch/>
        </p:blipFill>
        <p:spPr>
          <a:xfrm>
            <a:off x="7083115" y="359178"/>
            <a:ext cx="1503124" cy="1929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21700" r="11573" b="6257"/>
          <a:stretch/>
        </p:blipFill>
        <p:spPr>
          <a:xfrm>
            <a:off x="9816166" y="186004"/>
            <a:ext cx="1665962" cy="2079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21736" r="20244" b="9588"/>
          <a:stretch/>
        </p:blipFill>
        <p:spPr>
          <a:xfrm>
            <a:off x="2764429" y="3984330"/>
            <a:ext cx="1665961" cy="2400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21187" r="19101" b="8494"/>
          <a:stretch/>
        </p:blipFill>
        <p:spPr>
          <a:xfrm>
            <a:off x="2328623" y="1470245"/>
            <a:ext cx="1593524" cy="2183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18430" r="18188" b="7664"/>
          <a:stretch/>
        </p:blipFill>
        <p:spPr>
          <a:xfrm>
            <a:off x="10205798" y="4472086"/>
            <a:ext cx="1331809" cy="1866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8630" r="18645" b="7945"/>
          <a:stretch/>
        </p:blipFill>
        <p:spPr>
          <a:xfrm>
            <a:off x="513482" y="1386045"/>
            <a:ext cx="1372642" cy="1883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24475" r="13166" b="7763"/>
          <a:stretch/>
        </p:blipFill>
        <p:spPr>
          <a:xfrm>
            <a:off x="416756" y="3744921"/>
            <a:ext cx="2066071" cy="2488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0" t="18995" r="20929" b="7763"/>
          <a:stretch/>
        </p:blipFill>
        <p:spPr>
          <a:xfrm>
            <a:off x="4668942" y="2443853"/>
            <a:ext cx="2371123" cy="3432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927" r="11339" b="7214"/>
          <a:stretch/>
        </p:blipFill>
        <p:spPr>
          <a:xfrm>
            <a:off x="7083115" y="4563834"/>
            <a:ext cx="1478072" cy="17746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0"/>
            <a:ext cx="4168634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Filtration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19294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000-filtration-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3" y="71754"/>
            <a:ext cx="5428996" cy="67862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4929177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Under Sink Systems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9" name="Picture 8" descr="5000-hot-tank-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11" y="474476"/>
            <a:ext cx="4871462" cy="6089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120" y="6154265"/>
            <a:ext cx="30997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Multi-Stage Filtration Unit</a:t>
            </a:r>
            <a:endParaRPr lang="en-US" i="1" dirty="0">
              <a:latin typeface="+mj-lt"/>
              <a:cs typeface="Futu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723" y="5199922"/>
            <a:ext cx="30997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Safety Valve Leak Detector</a:t>
            </a:r>
            <a:endParaRPr lang="en-US" i="1" dirty="0">
              <a:latin typeface="+mj-lt"/>
              <a:cs typeface="Futu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7898" y="6154265"/>
            <a:ext cx="30997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Hot Tank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30297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CK-101-waterstone-cabinet-kn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7" y="3429897"/>
            <a:ext cx="2604712" cy="32558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726473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Hardware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2" name="Picture 1" descr="waterstone-traditional-appliance-pu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9592" y="0"/>
            <a:ext cx="5486400" cy="6858000"/>
          </a:xfrm>
          <a:prstGeom prst="rect">
            <a:avLst/>
          </a:prstGeom>
        </p:spPr>
      </p:pic>
      <p:pic>
        <p:nvPicPr>
          <p:cNvPr id="9" name="Picture 8" descr="waterstone-contemporary-drawer-pul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95" y="1283426"/>
            <a:ext cx="3720581" cy="4650726"/>
          </a:xfrm>
          <a:prstGeom prst="rect">
            <a:avLst/>
          </a:prstGeom>
        </p:spPr>
      </p:pic>
      <p:pic>
        <p:nvPicPr>
          <p:cNvPr id="10" name="Picture 9" descr="HTK-004-waterstone-cabinet-kno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1" y="1485331"/>
            <a:ext cx="2227281" cy="27841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4406" y="1201934"/>
            <a:ext cx="30997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Cabinet Knobs and Pulls</a:t>
            </a:r>
          </a:p>
          <a:p>
            <a:r>
              <a:rPr lang="en-US" i="1" dirty="0" smtClean="0">
                <a:latin typeface="+mj-lt"/>
                <a:cs typeface="Futura"/>
              </a:rPr>
              <a:t>Appliance Pulls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9594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1"/>
          <a:stretch/>
        </p:blipFill>
        <p:spPr>
          <a:xfrm>
            <a:off x="4965700" y="131711"/>
            <a:ext cx="7048500" cy="6624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7" y="131711"/>
            <a:ext cx="4382643" cy="65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90530"/>
            <a:ext cx="3974534" cy="4829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96" y="90530"/>
            <a:ext cx="3569194" cy="3061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/>
          <a:stretch/>
        </p:blipFill>
        <p:spPr>
          <a:xfrm>
            <a:off x="7002684" y="3232327"/>
            <a:ext cx="5061079" cy="3457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9199" b="16186"/>
          <a:stretch/>
        </p:blipFill>
        <p:spPr>
          <a:xfrm>
            <a:off x="4299857" y="3258646"/>
            <a:ext cx="2569029" cy="1661697"/>
          </a:xfrm>
          <a:prstGeom prst="rect">
            <a:avLst/>
          </a:prstGeom>
        </p:spPr>
      </p:pic>
      <p:pic>
        <p:nvPicPr>
          <p:cNvPr id="1026" name="1B24BC5B-EE74-4951-AF92-C977332C756D" descr="CA746DC7-0292-4800-97EC-2F29A18D74A3@sa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7993690" y="90531"/>
            <a:ext cx="4070073" cy="3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21117"/>
          <a:stretch/>
        </p:blipFill>
        <p:spPr>
          <a:xfrm>
            <a:off x="2820771" y="4996542"/>
            <a:ext cx="4048115" cy="1693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6774" y="1965649"/>
            <a:ext cx="91282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Family</a:t>
            </a:r>
            <a:endParaRPr lang="en-US" sz="130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8677E376-25EA-4AF0-8BE7-17DC35FADE33" descr="FA82934D-F9A3-437F-8BBF-76F13AEF0675@sa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 bwMode="auto">
          <a:xfrm>
            <a:off x="193562" y="4996542"/>
            <a:ext cx="2493411" cy="1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44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910337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DON’T FORGET!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3" name="Picture 2" descr="Finish-Graphite-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88" y="3358142"/>
            <a:ext cx="2726964" cy="3008256"/>
          </a:xfrm>
          <a:prstGeom prst="rect">
            <a:avLst/>
          </a:prstGeom>
        </p:spPr>
      </p:pic>
      <p:pic>
        <p:nvPicPr>
          <p:cNvPr id="5" name="Picture 4" descr="Finish-Rose-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93" y="502286"/>
            <a:ext cx="2764438" cy="3049595"/>
          </a:xfrm>
          <a:prstGeom prst="rect">
            <a:avLst/>
          </a:prstGeom>
        </p:spPr>
      </p:pic>
      <p:pic>
        <p:nvPicPr>
          <p:cNvPr id="6" name="Picture 5" descr="5800-MB-CL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72" y="322898"/>
            <a:ext cx="4052552" cy="63987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829" y="1591445"/>
            <a:ext cx="408075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  <a:cs typeface="Futura"/>
              </a:rPr>
              <a:t>• UMRP</a:t>
            </a:r>
          </a:p>
          <a:p>
            <a:r>
              <a:rPr lang="en-US" sz="4000" dirty="0" smtClean="0">
                <a:latin typeface="+mj-lt"/>
                <a:cs typeface="Futura"/>
              </a:rPr>
              <a:t>• SPLIT FINISHES</a:t>
            </a:r>
          </a:p>
          <a:p>
            <a:r>
              <a:rPr lang="en-US" sz="4000" dirty="0" smtClean="0">
                <a:latin typeface="+mj-lt"/>
                <a:cs typeface="Futura"/>
              </a:rPr>
              <a:t>• ON THE SHELF</a:t>
            </a:r>
          </a:p>
          <a:p>
            <a:r>
              <a:rPr lang="en-US" sz="4000" dirty="0" smtClean="0">
                <a:latin typeface="+mj-lt"/>
                <a:cs typeface="Futura"/>
              </a:rPr>
              <a:t>• NEW FINISHES</a:t>
            </a:r>
            <a:endParaRPr lang="en-US" sz="4000" dirty="0">
              <a:latin typeface="+mj-lt"/>
              <a:cs typeface="Futu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8746" y="5704731"/>
            <a:ext cx="31032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Split Finishes</a:t>
            </a:r>
          </a:p>
          <a:p>
            <a:r>
              <a:rPr lang="en-US" i="1" dirty="0" smtClean="0">
                <a:latin typeface="+mj-lt"/>
                <a:cs typeface="Futura"/>
              </a:rPr>
              <a:t>Matte Black and Classic Bronze</a:t>
            </a:r>
            <a:endParaRPr lang="en-US" i="1" dirty="0">
              <a:latin typeface="+mj-lt"/>
              <a:cs typeface="Futur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8294" y="3116083"/>
            <a:ext cx="18834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  <a:cs typeface="Futura"/>
              </a:rPr>
              <a:t>Rose</a:t>
            </a:r>
            <a:endParaRPr lang="en-US" i="1" dirty="0">
              <a:latin typeface="+mj-lt"/>
              <a:cs typeface="Futu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34819" y="5995178"/>
            <a:ext cx="18834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  <a:cs typeface="Futura"/>
              </a:rPr>
              <a:t>Graphite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09005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4563256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955" y="82872"/>
            <a:ext cx="5962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Why Waterstone?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09" y="1348800"/>
            <a:ext cx="96766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• Only </a:t>
            </a:r>
            <a:r>
              <a:rPr lang="en-US" sz="3200" b="1" dirty="0" smtClean="0">
                <a:latin typeface="+mj-lt"/>
              </a:rPr>
              <a:t>American Made Kitchen Faucet</a:t>
            </a:r>
          </a:p>
          <a:p>
            <a:r>
              <a:rPr lang="en-US" sz="3200" b="1" dirty="0" smtClean="0">
                <a:latin typeface="+mj-lt"/>
              </a:rPr>
              <a:t>• Lifetime Functional Warranty </a:t>
            </a:r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• Solid 316 </a:t>
            </a:r>
            <a:r>
              <a:rPr lang="en-US" sz="3200" b="1" dirty="0" smtClean="0">
                <a:latin typeface="+mj-lt"/>
              </a:rPr>
              <a:t>Marine Grade Stainless Steel</a:t>
            </a:r>
          </a:p>
          <a:p>
            <a:r>
              <a:rPr lang="en-US" sz="3200" b="1" dirty="0" smtClean="0">
                <a:latin typeface="+mj-lt"/>
              </a:rPr>
              <a:t>• 32 Unique Finishes</a:t>
            </a:r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• Employ </a:t>
            </a:r>
            <a:r>
              <a:rPr lang="en-US" sz="3200" b="1" dirty="0" smtClean="0">
                <a:latin typeface="+mj-lt"/>
              </a:rPr>
              <a:t>Over 200 </a:t>
            </a:r>
            <a:r>
              <a:rPr lang="en-US" sz="3200" b="1" dirty="0" smtClean="0">
                <a:latin typeface="+mj-lt"/>
              </a:rPr>
              <a:t>Americans</a:t>
            </a:r>
          </a:p>
          <a:p>
            <a:r>
              <a:rPr lang="en-US" sz="3200" b="1" dirty="0" smtClean="0">
                <a:latin typeface="+mj-lt"/>
              </a:rPr>
              <a:t>• Design</a:t>
            </a:r>
            <a:r>
              <a:rPr lang="en-US" sz="3200" b="1" dirty="0">
                <a:latin typeface="+mj-lt"/>
              </a:rPr>
              <a:t>, Engineered, and Manufactured in California</a:t>
            </a:r>
          </a:p>
          <a:p>
            <a:r>
              <a:rPr lang="en-US" sz="3200" b="1" dirty="0" smtClean="0">
                <a:latin typeface="+mj-lt"/>
              </a:rPr>
              <a:t>• Over </a:t>
            </a:r>
            <a:r>
              <a:rPr lang="en-US" sz="3200" b="1" dirty="0">
                <a:latin typeface="+mj-lt"/>
              </a:rPr>
              <a:t>10 Pieces </a:t>
            </a:r>
            <a:r>
              <a:rPr lang="en-US" sz="3200" b="1" dirty="0" smtClean="0">
                <a:latin typeface="+mj-lt"/>
              </a:rPr>
              <a:t>Available in </a:t>
            </a:r>
            <a:r>
              <a:rPr lang="en-US" sz="3200" b="1" dirty="0">
                <a:latin typeface="+mj-lt"/>
              </a:rPr>
              <a:t>a Kitchen </a:t>
            </a:r>
            <a:r>
              <a:rPr lang="en-US" sz="3200" b="1" dirty="0" smtClean="0">
                <a:latin typeface="+mj-lt"/>
              </a:rPr>
              <a:t>Suite</a:t>
            </a:r>
            <a:endParaRPr lang="en-US" sz="3200" b="1" dirty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• Price </a:t>
            </a:r>
            <a:r>
              <a:rPr lang="en-US" sz="3200" b="1" dirty="0">
                <a:latin typeface="+mj-lt"/>
              </a:rPr>
              <a:t>Protected with our UMRP</a:t>
            </a:r>
          </a:p>
          <a:p>
            <a:r>
              <a:rPr lang="en-US" sz="3200" b="1" dirty="0" smtClean="0">
                <a:latin typeface="+mj-lt"/>
              </a:rPr>
              <a:t>• Unique </a:t>
            </a:r>
            <a:r>
              <a:rPr lang="en-US" sz="3200" b="1" dirty="0">
                <a:latin typeface="+mj-lt"/>
              </a:rPr>
              <a:t>Designs with </a:t>
            </a:r>
            <a:r>
              <a:rPr lang="en-US" sz="3200" b="1" dirty="0" smtClean="0">
                <a:latin typeface="+mj-lt"/>
              </a:rPr>
              <a:t>Many Patents</a:t>
            </a:r>
          </a:p>
          <a:p>
            <a:r>
              <a:rPr lang="en-US" sz="3200" b="1" dirty="0" smtClean="0">
                <a:latin typeface="+mj-lt"/>
              </a:rPr>
              <a:t>• 20 Years of Kitchen Jewelry </a:t>
            </a:r>
            <a:endParaRPr lang="en-US" sz="3200" dirty="0" smtClean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pic>
        <p:nvPicPr>
          <p:cNvPr id="2" name="Picture 1" descr="Waterstone-20-year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40" y="414945"/>
            <a:ext cx="3043277" cy="3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3604" cy="436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29" y="2824223"/>
            <a:ext cx="5378371" cy="4033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-15576" r="11989" b="13530"/>
          <a:stretch/>
        </p:blipFill>
        <p:spPr>
          <a:xfrm>
            <a:off x="3216667" y="3656933"/>
            <a:ext cx="3929706" cy="3201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t="6575" r="669" b="18764"/>
          <a:stretch/>
        </p:blipFill>
        <p:spPr>
          <a:xfrm>
            <a:off x="7065818" y="-1"/>
            <a:ext cx="5126182" cy="2870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6791"/>
            <a:ext cx="3321612" cy="2491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2" y="-1"/>
            <a:ext cx="4404677" cy="3303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29706" b="6822"/>
          <a:stretch/>
        </p:blipFill>
        <p:spPr>
          <a:xfrm>
            <a:off x="2739375" y="2098048"/>
            <a:ext cx="4406998" cy="21582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494477"/>
            <a:ext cx="5474472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0955" y="3577350"/>
            <a:ext cx="4967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The Waterstone Family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98999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" y="1197588"/>
            <a:ext cx="4328999" cy="5411248"/>
          </a:xfrm>
          <a:prstGeom prst="rect">
            <a:avLst/>
          </a:prstGeom>
        </p:spPr>
      </p:pic>
      <p:pic>
        <p:nvPicPr>
          <p:cNvPr id="6" name="Picture 5" descr="Waterstone-Contemp-Whe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53" y="-243101"/>
            <a:ext cx="5324162" cy="71011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525700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955" y="82873"/>
            <a:ext cx="49676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The Wheel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Pulldown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3423" y="5594575"/>
            <a:ext cx="40468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  <a:cs typeface="Futura"/>
              </a:rPr>
              <a:t>New!</a:t>
            </a:r>
            <a:endParaRPr lang="en-US" sz="2400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82610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5314"/>
            <a:ext cx="4572000" cy="6711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2" y="61230"/>
            <a:ext cx="7366001" cy="4143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2" y="4286250"/>
            <a:ext cx="4426857" cy="2490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55" y="4286250"/>
            <a:ext cx="2842987" cy="24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5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800-waterstone-contemporary-pulldown-fauc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69" y="691224"/>
            <a:ext cx="4933420" cy="6166775"/>
          </a:xfrm>
          <a:prstGeom prst="rect">
            <a:avLst/>
          </a:prstGeom>
        </p:spPr>
      </p:pic>
      <p:pic>
        <p:nvPicPr>
          <p:cNvPr id="7" name="Picture 6" descr="5400-waterstone-contemporary-pulldown-fauc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86" y="699262"/>
            <a:ext cx="4926990" cy="6158737"/>
          </a:xfrm>
          <a:prstGeom prst="rect">
            <a:avLst/>
          </a:prstGeom>
        </p:spPr>
      </p:pic>
      <p:pic>
        <p:nvPicPr>
          <p:cNvPr id="3" name="Picture 2" descr="5600-waterstone-traditional-pulldown-fauc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434" y="707300"/>
            <a:ext cx="4920560" cy="615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5257009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955" y="82874"/>
            <a:ext cx="50640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PLP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Pulldown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07124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0" y="2666441"/>
            <a:ext cx="4175802" cy="4109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8"/>
          <a:stretch/>
        </p:blipFill>
        <p:spPr>
          <a:xfrm>
            <a:off x="7796893" y="106136"/>
            <a:ext cx="4269921" cy="4408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/>
          <a:stretch/>
        </p:blipFill>
        <p:spPr>
          <a:xfrm>
            <a:off x="7796894" y="4633076"/>
            <a:ext cx="2416627" cy="2143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3"/>
          <a:stretch/>
        </p:blipFill>
        <p:spPr>
          <a:xfrm>
            <a:off x="3526970" y="106136"/>
            <a:ext cx="4175801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 b="20443"/>
          <a:stretch/>
        </p:blipFill>
        <p:spPr>
          <a:xfrm>
            <a:off x="10307644" y="4633076"/>
            <a:ext cx="1767336" cy="2118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50" y="106136"/>
            <a:ext cx="3319798" cy="3601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598"/>
          <a:stretch/>
        </p:blipFill>
        <p:spPr>
          <a:xfrm rot="5400000">
            <a:off x="-494268" y="4453290"/>
            <a:ext cx="2932935" cy="1664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6" r="43287"/>
          <a:stretch/>
        </p:blipFill>
        <p:spPr>
          <a:xfrm>
            <a:off x="1877785" y="3805799"/>
            <a:ext cx="1575707" cy="29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4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356988" cy="9403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0955" y="82872"/>
            <a:ext cx="59336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Industrial 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Futura"/>
              </a:rPr>
              <a:t>Pulldown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cs typeface="Futura"/>
              </a:rPr>
              <a:t> Faucets</a:t>
            </a:r>
            <a:endParaRPr lang="en-US" sz="4000" dirty="0">
              <a:solidFill>
                <a:schemeClr val="bg1"/>
              </a:solidFill>
              <a:latin typeface="+mj-lt"/>
              <a:cs typeface="Futura"/>
            </a:endParaRPr>
          </a:p>
        </p:txBody>
      </p:sp>
      <p:pic>
        <p:nvPicPr>
          <p:cNvPr id="4" name="Picture 3" descr="9400-waterstone-industrial-pulldown-fauc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62" y="1169822"/>
            <a:ext cx="4452954" cy="5566193"/>
          </a:xfrm>
          <a:prstGeom prst="rect">
            <a:avLst/>
          </a:prstGeom>
        </p:spPr>
      </p:pic>
      <p:pic>
        <p:nvPicPr>
          <p:cNvPr id="11" name="Picture 10" descr="9800-w-fil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40" y="1248538"/>
            <a:ext cx="5441160" cy="4755574"/>
          </a:xfrm>
          <a:prstGeom prst="rect">
            <a:avLst/>
          </a:prstGeom>
        </p:spPr>
      </p:pic>
      <p:pic>
        <p:nvPicPr>
          <p:cNvPr id="12" name="Picture 11" descr="9810-RS-tem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8" y="1413577"/>
            <a:ext cx="3584558" cy="5265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2656" y="1181633"/>
            <a:ext cx="40468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New!</a:t>
            </a:r>
            <a:endParaRPr lang="en-US" i="1" dirty="0">
              <a:latin typeface="+mj-lt"/>
              <a:cs typeface="Futur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1336" y="5759613"/>
            <a:ext cx="40468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Futura"/>
              </a:rPr>
              <a:t>Angled Spout</a:t>
            </a:r>
            <a:endParaRPr lang="en-US" i="1" dirty="0">
              <a:latin typeface="+mj-lt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41758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176</Words>
  <Application>Microsoft Macintosh PowerPoint</Application>
  <PresentationFormat>Custom</PresentationFormat>
  <Paragraphs>49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Manley</dc:creator>
  <cp:lastModifiedBy>Michael  Zinniger</cp:lastModifiedBy>
  <cp:revision>89</cp:revision>
  <dcterms:created xsi:type="dcterms:W3CDTF">2018-10-15T19:13:09Z</dcterms:created>
  <dcterms:modified xsi:type="dcterms:W3CDTF">2019-03-26T17:26:02Z</dcterms:modified>
</cp:coreProperties>
</file>